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69" r:id="rId15"/>
    <p:sldId id="270" r:id="rId16"/>
    <p:sldId id="271" r:id="rId17"/>
    <p:sldId id="274" r:id="rId18"/>
    <p:sldId id="275" r:id="rId19"/>
    <p:sldId id="276" r:id="rId20"/>
    <p:sldId id="272" r:id="rId21"/>
    <p:sldId id="273" r:id="rId22"/>
    <p:sldId id="277" r:id="rId23"/>
    <p:sldId id="278" r:id="rId24"/>
    <p:sldId id="281" r:id="rId25"/>
    <p:sldId id="279" r:id="rId26"/>
    <p:sldId id="280" r:id="rId27"/>
    <p:sldId id="282" r:id="rId28"/>
    <p:sldId id="283" r:id="rId29"/>
    <p:sldId id="285" r:id="rId30"/>
    <p:sldId id="286" r:id="rId31"/>
    <p:sldId id="288" r:id="rId32"/>
    <p:sldId id="287" r:id="rId33"/>
    <p:sldId id="289" r:id="rId34"/>
    <p:sldId id="290"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29" autoAdjust="0"/>
    <p:restoredTop sz="94660"/>
  </p:normalViewPr>
  <p:slideViewPr>
    <p:cSldViewPr snapToGrid="0">
      <p:cViewPr varScale="1">
        <p:scale>
          <a:sx n="74" d="100"/>
          <a:sy n="74" d="100"/>
        </p:scale>
        <p:origin x="94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29953C-51DB-48C8-A4B0-2B9F988A592A}" type="datetimeFigureOut">
              <a:rPr lang="en-US" smtClean="0"/>
              <a:pPr/>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3896779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29953C-51DB-48C8-A4B0-2B9F988A592A}" type="datetimeFigureOut">
              <a:rPr lang="en-US" smtClean="0"/>
              <a:pPr/>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2181698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29953C-51DB-48C8-A4B0-2B9F988A592A}" type="datetimeFigureOut">
              <a:rPr lang="en-US" smtClean="0"/>
              <a:pPr/>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4217786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29953C-51DB-48C8-A4B0-2B9F988A592A}" type="datetimeFigureOut">
              <a:rPr lang="en-US" smtClean="0"/>
              <a:pPr/>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2275532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29953C-51DB-48C8-A4B0-2B9F988A592A}" type="datetimeFigureOut">
              <a:rPr lang="en-US" smtClean="0"/>
              <a:pPr/>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1534051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29953C-51DB-48C8-A4B0-2B9F988A592A}" type="datetimeFigureOut">
              <a:rPr lang="en-US" smtClean="0"/>
              <a:pPr/>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3480692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29953C-51DB-48C8-A4B0-2B9F988A592A}" type="datetimeFigureOut">
              <a:rPr lang="en-US" smtClean="0"/>
              <a:pPr/>
              <a:t>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1618227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29953C-51DB-48C8-A4B0-2B9F988A592A}" type="datetimeFigureOut">
              <a:rPr lang="en-US" smtClean="0"/>
              <a:pPr/>
              <a:t>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32178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29953C-51DB-48C8-A4B0-2B9F988A592A}" type="datetimeFigureOut">
              <a:rPr lang="en-US" smtClean="0"/>
              <a:pPr/>
              <a:t>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776770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29953C-51DB-48C8-A4B0-2B9F988A592A}" type="datetimeFigureOut">
              <a:rPr lang="en-US" smtClean="0"/>
              <a:pPr/>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2347186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29953C-51DB-48C8-A4B0-2B9F988A592A}" type="datetimeFigureOut">
              <a:rPr lang="en-US" smtClean="0"/>
              <a:pPr/>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966D2B-4C0A-4A12-B3B1-B6A2AFEDD0FB}" type="slidenum">
              <a:rPr lang="en-US" smtClean="0"/>
              <a:pPr/>
              <a:t>‹#›</a:t>
            </a:fld>
            <a:endParaRPr lang="en-US"/>
          </a:p>
        </p:txBody>
      </p:sp>
    </p:spTree>
    <p:extLst>
      <p:ext uri="{BB962C8B-B14F-4D97-AF65-F5344CB8AC3E}">
        <p14:creationId xmlns:p14="http://schemas.microsoft.com/office/powerpoint/2010/main" val="42054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9953C-51DB-48C8-A4B0-2B9F988A592A}" type="datetimeFigureOut">
              <a:rPr lang="en-US" smtClean="0"/>
              <a:pPr/>
              <a:t>2/7/2021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966D2B-4C0A-4A12-B3B1-B6A2AFEDD0FB}" type="slidenum">
              <a:rPr lang="en-US" smtClean="0"/>
              <a:pPr/>
              <a:t>‹#›</a:t>
            </a:fld>
            <a:endParaRPr lang="en-US"/>
          </a:p>
        </p:txBody>
      </p:sp>
    </p:spTree>
    <p:extLst>
      <p:ext uri="{BB962C8B-B14F-4D97-AF65-F5344CB8AC3E}">
        <p14:creationId xmlns:p14="http://schemas.microsoft.com/office/powerpoint/2010/main" val="2713827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sr-Cyrl-RS" sz="3200" dirty="0" smtClean="0">
                <a:latin typeface="+mn-lt"/>
              </a:rPr>
              <a:t>Интегрисане академске студије фармације</a:t>
            </a:r>
            <a:br>
              <a:rPr lang="sr-Cyrl-RS" sz="3200" dirty="0" smtClean="0">
                <a:latin typeface="+mn-lt"/>
              </a:rPr>
            </a:br>
            <a:r>
              <a:rPr lang="sr-Cyrl-RS" sz="3200" dirty="0" smtClean="0">
                <a:latin typeface="+mn-lt"/>
              </a:rPr>
              <a:t/>
            </a:r>
            <a:br>
              <a:rPr lang="sr-Cyrl-RS" sz="3200" dirty="0" smtClean="0">
                <a:latin typeface="+mn-lt"/>
              </a:rPr>
            </a:br>
            <a:r>
              <a:rPr lang="sr-Cyrl-RS" sz="3200" dirty="0" smtClean="0">
                <a:latin typeface="+mn-lt"/>
              </a:rPr>
              <a:t>Социјална фармација</a:t>
            </a:r>
            <a:br>
              <a:rPr lang="sr-Cyrl-RS" sz="3200" dirty="0" smtClean="0">
                <a:latin typeface="+mn-lt"/>
              </a:rPr>
            </a:br>
            <a:r>
              <a:rPr lang="sr-Cyrl-RS" sz="3200" dirty="0" smtClean="0">
                <a:latin typeface="+mn-lt"/>
              </a:rPr>
              <a:t>Тематска јединица бр.6 </a:t>
            </a:r>
            <a:endParaRPr lang="en-US" sz="3200" dirty="0">
              <a:latin typeface="+mn-lt"/>
            </a:endParaRPr>
          </a:p>
        </p:txBody>
      </p:sp>
      <p:sp>
        <p:nvSpPr>
          <p:cNvPr id="3" name="Subtitle 2"/>
          <p:cNvSpPr>
            <a:spLocks noGrp="1"/>
          </p:cNvSpPr>
          <p:nvPr>
            <p:ph type="subTitle" idx="1"/>
          </p:nvPr>
        </p:nvSpPr>
        <p:spPr>
          <a:xfrm>
            <a:off x="1523999" y="4031086"/>
            <a:ext cx="9577589" cy="2176531"/>
          </a:xfrm>
        </p:spPr>
        <p:txBody>
          <a:bodyPr>
            <a:normAutofit/>
          </a:bodyPr>
          <a:lstStyle/>
          <a:p>
            <a:r>
              <a:rPr lang="ru-RU" dirty="0" smtClean="0"/>
              <a:t>Концепт јавног здравља. Промоција здравља и њене каратеристике</a:t>
            </a:r>
            <a:r>
              <a:rPr lang="fr-FR" dirty="0"/>
              <a:t> </a:t>
            </a:r>
            <a:endParaRPr lang="sr-Cyrl-RS" dirty="0" smtClean="0"/>
          </a:p>
          <a:p>
            <a:endParaRPr lang="sr-Cyrl-RS" dirty="0"/>
          </a:p>
          <a:p>
            <a:endParaRPr lang="sr-Cyrl-RS" dirty="0" smtClean="0"/>
          </a:p>
        </p:txBody>
      </p:sp>
      <p:pic>
        <p:nvPicPr>
          <p:cNvPr id="5" name="Picture 7" descr="E:\DOKUMENTI\Nimda dokumenti\memo grb.png"/>
          <p:cNvPicPr>
            <a:picLocks noChangeAspect="1" noChangeArrowheads="1"/>
          </p:cNvPicPr>
          <p:nvPr/>
        </p:nvPicPr>
        <p:blipFill>
          <a:blip r:embed="rId2" cstate="print"/>
          <a:srcRect/>
          <a:stretch>
            <a:fillRect/>
          </a:stretch>
        </p:blipFill>
        <p:spPr bwMode="auto">
          <a:xfrm>
            <a:off x="1511878" y="277091"/>
            <a:ext cx="7856538" cy="1441450"/>
          </a:xfrm>
          <a:prstGeom prst="rect">
            <a:avLst/>
          </a:prstGeom>
          <a:noFill/>
          <a:ln w="9525">
            <a:noFill/>
            <a:miter lim="800000"/>
            <a:headEnd/>
            <a:tailEnd/>
          </a:ln>
        </p:spPr>
      </p:pic>
    </p:spTree>
    <p:extLst>
      <p:ext uri="{BB962C8B-B14F-4D97-AF65-F5344CB8AC3E}">
        <p14:creationId xmlns:p14="http://schemas.microsoft.com/office/powerpoint/2010/main" val="1180814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Фаза побољшања хигијенских и санитарних услова</a:t>
            </a:r>
          </a:p>
        </p:txBody>
      </p:sp>
      <p:sp>
        <p:nvSpPr>
          <p:cNvPr id="3" name="Content Placeholder 2"/>
          <p:cNvSpPr>
            <a:spLocks noGrp="1"/>
          </p:cNvSpPr>
          <p:nvPr>
            <p:ph idx="1"/>
          </p:nvPr>
        </p:nvSpPr>
        <p:spPr>
          <a:xfrm>
            <a:off x="334851" y="1326524"/>
            <a:ext cx="11018949" cy="4850439"/>
          </a:xfrm>
        </p:spPr>
        <p:txBody>
          <a:bodyPr>
            <a:normAutofit fontScale="85000" lnSpcReduction="10000"/>
          </a:bodyPr>
          <a:lstStyle/>
          <a:p>
            <a:pPr marL="514350" indent="-514350">
              <a:buNone/>
            </a:pPr>
            <a:r>
              <a:rPr lang="sr-Cyrl-RS" dirty="0" smtClean="0"/>
              <a:t>Инспирисана погоршањем јавног здравља становништва услед индустријске револуције - пораст морталитета услед епидемија инфективних болести</a:t>
            </a:r>
          </a:p>
          <a:p>
            <a:pPr marL="514350" indent="-514350">
              <a:buNone/>
            </a:pPr>
            <a:endParaRPr lang="sr-Cyrl-RS" dirty="0" smtClean="0"/>
          </a:p>
          <a:p>
            <a:pPr marL="514350" indent="-514350">
              <a:buNone/>
            </a:pPr>
            <a:r>
              <a:rPr lang="sr-Cyrl-RS" dirty="0" smtClean="0"/>
              <a:t>Градски лекари са јавним дужностима – први лидери јавног здравља</a:t>
            </a:r>
          </a:p>
          <a:p>
            <a:pPr marL="514350" indent="-514350">
              <a:buNone/>
            </a:pPr>
            <a:endParaRPr lang="sr-Cyrl-RS" dirty="0" smtClean="0"/>
          </a:p>
          <a:p>
            <a:pPr marL="514350" indent="-514350">
              <a:buNone/>
            </a:pPr>
            <a:r>
              <a:rPr lang="sr-Cyrl-RS" dirty="0" smtClean="0"/>
              <a:t>Удружење енглеских градова за здравље- прва служба јавног здравља (1839. године)</a:t>
            </a:r>
          </a:p>
          <a:p>
            <a:pPr marL="514350" indent="-514350">
              <a:buNone/>
            </a:pPr>
            <a:r>
              <a:rPr lang="sr-Cyrl-RS" dirty="0" smtClean="0"/>
              <a:t>Уследио је развој законских акта који су регулисали уклањање отпада, водоснабдевање, превенцију и контролу болести, инспекцију болница и институција та лечење хроничних болесника, итд.</a:t>
            </a:r>
          </a:p>
          <a:p>
            <a:pPr marL="514350" indent="-514350">
              <a:buNone/>
            </a:pPr>
            <a:endParaRPr lang="sr-Cyrl-RS" dirty="0" smtClean="0"/>
          </a:p>
          <a:p>
            <a:pPr marL="514350" indent="-514350">
              <a:buNone/>
            </a:pPr>
            <a:r>
              <a:rPr lang="sr-Cyrl-RS" dirty="0" smtClean="0"/>
              <a:t>У 19. веку такође су се развили први организовани облици службе јавног здравља на Балкану</a:t>
            </a:r>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Фаза индивидуалне здравствене заштите</a:t>
            </a:r>
          </a:p>
        </p:txBody>
      </p:sp>
      <p:sp>
        <p:nvSpPr>
          <p:cNvPr id="3" name="Content Placeholder 2"/>
          <p:cNvSpPr>
            <a:spLocks noGrp="1"/>
          </p:cNvSpPr>
          <p:nvPr>
            <p:ph idx="1"/>
          </p:nvPr>
        </p:nvSpPr>
        <p:spPr>
          <a:xfrm>
            <a:off x="334851" y="1326524"/>
            <a:ext cx="11018949" cy="4850439"/>
          </a:xfrm>
        </p:spPr>
        <p:txBody>
          <a:bodyPr>
            <a:normAutofit/>
          </a:bodyPr>
          <a:lstStyle/>
          <a:p>
            <a:pPr marL="514350" indent="-514350"/>
            <a:r>
              <a:rPr lang="sr-Cyrl-RS" dirty="0" smtClean="0"/>
              <a:t>Луј Пастер- развој микробиологије и имунологије</a:t>
            </a:r>
          </a:p>
          <a:p>
            <a:pPr marL="514350" indent="-514350"/>
            <a:r>
              <a:rPr lang="sr-Cyrl-RS" dirty="0" smtClean="0"/>
              <a:t>Вакцине </a:t>
            </a:r>
          </a:p>
          <a:p>
            <a:pPr marL="514350" indent="-514350"/>
            <a:endParaRPr lang="sr-Cyrl-RS" dirty="0" smtClean="0"/>
          </a:p>
          <a:p>
            <a:pPr marL="514350" indent="-514350"/>
            <a:r>
              <a:rPr lang="sr-Cyrl-RS" dirty="0" smtClean="0"/>
              <a:t>У 20. веку активности су усмерене ка контроли микроорганизама, и механизмима унапређења имунитета</a:t>
            </a:r>
          </a:p>
          <a:p>
            <a:pPr marL="514350" indent="-514350"/>
            <a:endParaRPr lang="sr-Cyrl-RS" dirty="0" smtClean="0"/>
          </a:p>
          <a:p>
            <a:pPr marL="514350" indent="-514350"/>
            <a:r>
              <a:rPr lang="sr-Cyrl-RS" dirty="0" smtClean="0"/>
              <a:t>Побољшање резултата у превенцији заразних болести</a:t>
            </a:r>
          </a:p>
        </p:txBody>
      </p:sp>
    </p:spTree>
    <p:extLst>
      <p:ext uri="{BB962C8B-B14F-4D97-AF65-F5344CB8AC3E}">
        <p14:creationId xmlns:p14="http://schemas.microsoft.com/office/powerpoint/2010/main" val="1561849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Фаза терапијских поступака</a:t>
            </a:r>
          </a:p>
        </p:txBody>
      </p:sp>
      <p:sp>
        <p:nvSpPr>
          <p:cNvPr id="3" name="Content Placeholder 2"/>
          <p:cNvSpPr>
            <a:spLocks noGrp="1"/>
          </p:cNvSpPr>
          <p:nvPr>
            <p:ph idx="1"/>
          </p:nvPr>
        </p:nvSpPr>
        <p:spPr>
          <a:xfrm>
            <a:off x="334851" y="1326524"/>
            <a:ext cx="11018949" cy="4850439"/>
          </a:xfrm>
        </p:spPr>
        <p:txBody>
          <a:bodyPr>
            <a:normAutofit fontScale="92500" lnSpcReduction="20000"/>
          </a:bodyPr>
          <a:lstStyle/>
          <a:p>
            <a:pPr marL="514350" indent="-514350"/>
            <a:r>
              <a:rPr lang="sr-Cyrl-RS" dirty="0" smtClean="0"/>
              <a:t>Откриће нових терапијских поступака 40. година прошлог века:</a:t>
            </a:r>
          </a:p>
          <a:p>
            <a:pPr marL="971550" lvl="1" indent="-514350"/>
            <a:r>
              <a:rPr lang="sr-Cyrl-RS" dirty="0" smtClean="0"/>
              <a:t>Инсулински препарати</a:t>
            </a:r>
          </a:p>
          <a:p>
            <a:pPr marL="971550" lvl="1" indent="-514350"/>
            <a:r>
              <a:rPr lang="sr-Cyrl-RS" dirty="0" smtClean="0"/>
              <a:t>Сулфонамиди</a:t>
            </a:r>
          </a:p>
          <a:p>
            <a:pPr marL="514350" indent="-514350"/>
            <a:r>
              <a:rPr lang="sr-Cyrl-RS" dirty="0" smtClean="0"/>
              <a:t>Фокус на болнице- добро здравље сматрало се исходном медицинских интервенција и рада болничких служби</a:t>
            </a:r>
          </a:p>
          <a:p>
            <a:pPr marL="514350" indent="-514350"/>
            <a:r>
              <a:rPr lang="sr-Cyrl-RS" dirty="0" smtClean="0"/>
              <a:t>Разлика у здрављу између богатих и сиромашним припадника становништва; руралних и урбаних средина</a:t>
            </a:r>
          </a:p>
          <a:p>
            <a:pPr marL="514350" indent="-514350"/>
            <a:r>
              <a:rPr lang="sr-Cyrl-RS" dirty="0" smtClean="0"/>
              <a:t>Прескупе, појединачне медицинске интервенције – али њихов утицај је слаб на здравље целокупне популације</a:t>
            </a:r>
          </a:p>
          <a:p>
            <a:pPr marL="514350" indent="-514350"/>
            <a:r>
              <a:rPr lang="sr-Cyrl-RS" dirty="0" smtClean="0"/>
              <a:t>Зато институције јавног здравља почињу да се ангажују у друштвеним активностима заједнице, здравственим програмима и здравственом васпитању</a:t>
            </a:r>
          </a:p>
          <a:p>
            <a:pPr marL="514350" indent="-514350"/>
            <a:r>
              <a:rPr lang="sr-Cyrl-RS" dirty="0" smtClean="0"/>
              <a:t>Међународна организација јавног здравља </a:t>
            </a:r>
          </a:p>
          <a:p>
            <a:pPr marL="514350" indent="-514350"/>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Фаза новог јавног здравља</a:t>
            </a:r>
          </a:p>
        </p:txBody>
      </p:sp>
      <p:sp>
        <p:nvSpPr>
          <p:cNvPr id="3" name="Content Placeholder 2"/>
          <p:cNvSpPr>
            <a:spLocks noGrp="1"/>
          </p:cNvSpPr>
          <p:nvPr>
            <p:ph idx="1"/>
          </p:nvPr>
        </p:nvSpPr>
        <p:spPr>
          <a:xfrm>
            <a:off x="334851" y="1326524"/>
            <a:ext cx="11018949" cy="4850439"/>
          </a:xfrm>
        </p:spPr>
        <p:txBody>
          <a:bodyPr>
            <a:normAutofit/>
          </a:bodyPr>
          <a:lstStyle/>
          <a:p>
            <a:pPr marL="514350" indent="-514350"/>
            <a:r>
              <a:rPr lang="sr-Cyrl-RS" dirty="0" smtClean="0"/>
              <a:t>Отпочела у другој фази 20. века и још увек траје</a:t>
            </a:r>
          </a:p>
          <a:p>
            <a:pPr marL="514350" indent="-514350"/>
            <a:r>
              <a:rPr lang="sr-Cyrl-RS" dirty="0" smtClean="0"/>
              <a:t>Ценар јавног здравља представља друштво у целини</a:t>
            </a:r>
          </a:p>
          <a:p>
            <a:pPr marL="514350" indent="-514350"/>
            <a:r>
              <a:rPr lang="sr-Cyrl-RS" dirty="0" smtClean="0"/>
              <a:t>Велики број људи живи у сиромашту – бројни ризици које здравље чине рањивим</a:t>
            </a:r>
          </a:p>
          <a:p>
            <a:pPr marL="514350" indent="-514350"/>
            <a:r>
              <a:rPr lang="sr-Cyrl-RS" dirty="0" smtClean="0"/>
              <a:t>Развој промоције здравља обезбеђује активности којима се решавају наведени проблеми а путем континуиране имплементације успоставља се темељ одрживог развоја свих заједница</a:t>
            </a:r>
          </a:p>
          <a:p>
            <a:pPr marL="514350" indent="-514350"/>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Достигнућа јавног здравља у 20. веку</a:t>
            </a:r>
          </a:p>
        </p:txBody>
      </p:sp>
      <p:sp>
        <p:nvSpPr>
          <p:cNvPr id="3" name="Content Placeholder 2"/>
          <p:cNvSpPr>
            <a:spLocks noGrp="1"/>
          </p:cNvSpPr>
          <p:nvPr>
            <p:ph idx="1"/>
          </p:nvPr>
        </p:nvSpPr>
        <p:spPr>
          <a:xfrm>
            <a:off x="334851" y="1326524"/>
            <a:ext cx="11018949" cy="4850439"/>
          </a:xfrm>
        </p:spPr>
        <p:txBody>
          <a:bodyPr>
            <a:normAutofit fontScale="92500"/>
          </a:bodyPr>
          <a:lstStyle/>
          <a:p>
            <a:pPr marL="514350" indent="-514350"/>
            <a:r>
              <a:rPr lang="sr-Cyrl-RS" dirty="0" smtClean="0"/>
              <a:t>Вакцинација</a:t>
            </a:r>
            <a:r>
              <a:rPr lang="en-US" dirty="0" smtClean="0"/>
              <a:t> </a:t>
            </a:r>
            <a:endParaRPr lang="sr-Cyrl-RS" dirty="0" smtClean="0"/>
          </a:p>
          <a:p>
            <a:pPr marL="514350" indent="-514350"/>
            <a:r>
              <a:rPr lang="sr-Cyrl-RS" dirty="0" smtClean="0"/>
              <a:t>Безбедност</a:t>
            </a:r>
            <a:r>
              <a:rPr lang="en-US" dirty="0" smtClean="0"/>
              <a:t> </a:t>
            </a:r>
            <a:r>
              <a:rPr lang="sr-Cyrl-RS" dirty="0" smtClean="0"/>
              <a:t>у</a:t>
            </a:r>
            <a:r>
              <a:rPr lang="en-US" dirty="0" smtClean="0"/>
              <a:t> </a:t>
            </a:r>
            <a:r>
              <a:rPr lang="sr-Cyrl-RS" dirty="0" smtClean="0"/>
              <a:t>саобраћају</a:t>
            </a:r>
            <a:r>
              <a:rPr lang="en-US" dirty="0" smtClean="0"/>
              <a:t> </a:t>
            </a:r>
            <a:endParaRPr lang="sr-Cyrl-RS" dirty="0" smtClean="0"/>
          </a:p>
          <a:p>
            <a:pPr marL="514350" indent="-514350"/>
            <a:r>
              <a:rPr lang="sr-Cyrl-RS" dirty="0" smtClean="0"/>
              <a:t>Сигурнија</a:t>
            </a:r>
            <a:r>
              <a:rPr lang="en-US" dirty="0" smtClean="0"/>
              <a:t> </a:t>
            </a:r>
            <a:r>
              <a:rPr lang="sr-Cyrl-RS" dirty="0" smtClean="0"/>
              <a:t>радна</a:t>
            </a:r>
            <a:r>
              <a:rPr lang="en-US" dirty="0" smtClean="0"/>
              <a:t> </a:t>
            </a:r>
            <a:r>
              <a:rPr lang="sr-Cyrl-RS" dirty="0" smtClean="0"/>
              <a:t>места</a:t>
            </a:r>
            <a:r>
              <a:rPr lang="en-US" dirty="0" smtClean="0"/>
              <a:t> </a:t>
            </a:r>
            <a:endParaRPr lang="sr-Cyrl-RS" dirty="0" smtClean="0"/>
          </a:p>
          <a:p>
            <a:pPr marL="514350" indent="-514350"/>
            <a:r>
              <a:rPr lang="sr-Cyrl-RS" dirty="0" smtClean="0"/>
              <a:t>Контрола</a:t>
            </a:r>
            <a:r>
              <a:rPr lang="en-US" dirty="0" smtClean="0"/>
              <a:t> </a:t>
            </a:r>
            <a:r>
              <a:rPr lang="sr-Cyrl-RS" dirty="0" smtClean="0"/>
              <a:t>инфективних</a:t>
            </a:r>
            <a:r>
              <a:rPr lang="en-US" dirty="0" smtClean="0"/>
              <a:t> </a:t>
            </a:r>
            <a:r>
              <a:rPr lang="sr-Cyrl-RS" dirty="0" smtClean="0"/>
              <a:t>болести</a:t>
            </a:r>
            <a:r>
              <a:rPr lang="en-US" dirty="0" smtClean="0"/>
              <a:t> </a:t>
            </a:r>
            <a:endParaRPr lang="sr-Cyrl-RS" dirty="0" smtClean="0"/>
          </a:p>
          <a:p>
            <a:pPr marL="514350" indent="-514350"/>
            <a:r>
              <a:rPr lang="sr-Cyrl-RS" dirty="0" smtClean="0"/>
              <a:t>Смањивање</a:t>
            </a:r>
            <a:r>
              <a:rPr lang="en-US" dirty="0" smtClean="0"/>
              <a:t> </a:t>
            </a:r>
            <a:r>
              <a:rPr lang="sr-Cyrl-RS" dirty="0" smtClean="0"/>
              <a:t>смртности</a:t>
            </a:r>
            <a:r>
              <a:rPr lang="en-US" dirty="0" smtClean="0"/>
              <a:t> </a:t>
            </a:r>
            <a:r>
              <a:rPr lang="sr-Cyrl-RS" dirty="0" smtClean="0"/>
              <a:t>услед</a:t>
            </a:r>
            <a:r>
              <a:rPr lang="en-US" dirty="0" smtClean="0"/>
              <a:t> </a:t>
            </a:r>
            <a:r>
              <a:rPr lang="sr-Cyrl-RS" dirty="0" smtClean="0"/>
              <a:t>коронарне</a:t>
            </a:r>
            <a:r>
              <a:rPr lang="en-US" dirty="0" smtClean="0"/>
              <a:t> </a:t>
            </a:r>
            <a:r>
              <a:rPr lang="sr-Cyrl-RS" dirty="0" smtClean="0"/>
              <a:t>и</a:t>
            </a:r>
            <a:r>
              <a:rPr lang="en-US" dirty="0" smtClean="0"/>
              <a:t> </a:t>
            </a:r>
            <a:r>
              <a:rPr lang="sr-Cyrl-RS" dirty="0" smtClean="0"/>
              <a:t>цереброваскуларне</a:t>
            </a:r>
            <a:r>
              <a:rPr lang="en-US" dirty="0" smtClean="0"/>
              <a:t> </a:t>
            </a:r>
            <a:r>
              <a:rPr lang="sr-Cyrl-RS" dirty="0" smtClean="0"/>
              <a:t>болести</a:t>
            </a:r>
          </a:p>
          <a:p>
            <a:pPr marL="514350" indent="-514350"/>
            <a:r>
              <a:rPr lang="en-US" dirty="0" smtClean="0"/>
              <a:t> </a:t>
            </a:r>
            <a:r>
              <a:rPr lang="sr-Cyrl-RS" dirty="0" smtClean="0"/>
              <a:t>Сигурнија</a:t>
            </a:r>
            <a:r>
              <a:rPr lang="en-US" dirty="0" smtClean="0"/>
              <a:t> </a:t>
            </a:r>
            <a:r>
              <a:rPr lang="sr-Cyrl-RS" dirty="0" smtClean="0"/>
              <a:t>и</a:t>
            </a:r>
            <a:r>
              <a:rPr lang="en-US" dirty="0" smtClean="0"/>
              <a:t> </a:t>
            </a:r>
            <a:r>
              <a:rPr lang="sr-Cyrl-RS" dirty="0" smtClean="0"/>
              <a:t>здравија</a:t>
            </a:r>
            <a:r>
              <a:rPr lang="en-US" dirty="0" smtClean="0"/>
              <a:t> </a:t>
            </a:r>
            <a:r>
              <a:rPr lang="sr-Cyrl-RS" dirty="0" smtClean="0"/>
              <a:t>храна</a:t>
            </a:r>
            <a:r>
              <a:rPr lang="en-US" dirty="0" smtClean="0"/>
              <a:t> </a:t>
            </a:r>
            <a:endParaRPr lang="sr-Cyrl-RS" dirty="0" smtClean="0"/>
          </a:p>
          <a:p>
            <a:pPr marL="514350" indent="-514350"/>
            <a:r>
              <a:rPr lang="sr-Cyrl-RS" dirty="0" smtClean="0"/>
              <a:t>Здравије</a:t>
            </a:r>
            <a:r>
              <a:rPr lang="en-US" dirty="0" smtClean="0"/>
              <a:t> </a:t>
            </a:r>
            <a:r>
              <a:rPr lang="sr-Cyrl-RS" dirty="0" smtClean="0"/>
              <a:t>мајке</a:t>
            </a:r>
            <a:r>
              <a:rPr lang="en-US" dirty="0" smtClean="0"/>
              <a:t> </a:t>
            </a:r>
            <a:r>
              <a:rPr lang="sr-Cyrl-RS" dirty="0" smtClean="0"/>
              <a:t>и</a:t>
            </a:r>
            <a:r>
              <a:rPr lang="en-US" dirty="0" smtClean="0"/>
              <a:t> </a:t>
            </a:r>
            <a:r>
              <a:rPr lang="sr-Cyrl-RS" dirty="0" smtClean="0"/>
              <a:t>бебе</a:t>
            </a:r>
            <a:r>
              <a:rPr lang="en-US" dirty="0" smtClean="0"/>
              <a:t> </a:t>
            </a:r>
            <a:endParaRPr lang="sr-Cyrl-RS" dirty="0" smtClean="0"/>
          </a:p>
          <a:p>
            <a:pPr marL="514350" indent="-514350"/>
            <a:r>
              <a:rPr lang="sr-Cyrl-RS" dirty="0" smtClean="0"/>
              <a:t>Планирање</a:t>
            </a:r>
            <a:r>
              <a:rPr lang="en-US" dirty="0" smtClean="0"/>
              <a:t> </a:t>
            </a:r>
            <a:r>
              <a:rPr lang="sr-Cyrl-RS" dirty="0" smtClean="0"/>
              <a:t>породице</a:t>
            </a:r>
            <a:r>
              <a:rPr lang="en-US" dirty="0" smtClean="0"/>
              <a:t> </a:t>
            </a:r>
            <a:endParaRPr lang="sr-Cyrl-RS" dirty="0" smtClean="0"/>
          </a:p>
          <a:p>
            <a:pPr marL="514350" indent="-514350"/>
            <a:r>
              <a:rPr lang="sr-Cyrl-RS" dirty="0" smtClean="0"/>
              <a:t>Флуоризација</a:t>
            </a:r>
            <a:r>
              <a:rPr lang="en-US" dirty="0" smtClean="0"/>
              <a:t> </a:t>
            </a:r>
            <a:r>
              <a:rPr lang="sr-Cyrl-RS" dirty="0" smtClean="0"/>
              <a:t>пијаће</a:t>
            </a:r>
            <a:r>
              <a:rPr lang="en-US" dirty="0" smtClean="0"/>
              <a:t> </a:t>
            </a:r>
            <a:r>
              <a:rPr lang="sr-Cyrl-RS" dirty="0" smtClean="0"/>
              <a:t>воде</a:t>
            </a:r>
            <a:r>
              <a:rPr lang="en-US" dirty="0" smtClean="0"/>
              <a:t> </a:t>
            </a:r>
            <a:endParaRPr lang="sr-Cyrl-RS" dirty="0" smtClean="0"/>
          </a:p>
          <a:p>
            <a:pPr marL="514350" indent="-514350"/>
            <a:r>
              <a:rPr lang="sr-Cyrl-RS" dirty="0" smtClean="0"/>
              <a:t>Препознавање</a:t>
            </a:r>
            <a:r>
              <a:rPr lang="en-US" dirty="0" smtClean="0"/>
              <a:t> </a:t>
            </a:r>
            <a:r>
              <a:rPr lang="sr-Cyrl-RS" dirty="0" smtClean="0"/>
              <a:t>употребе</a:t>
            </a:r>
            <a:r>
              <a:rPr lang="en-US" dirty="0" smtClean="0"/>
              <a:t> </a:t>
            </a:r>
            <a:r>
              <a:rPr lang="sr-Cyrl-RS" dirty="0" smtClean="0"/>
              <a:t>дувана</a:t>
            </a:r>
            <a:r>
              <a:rPr lang="en-US" dirty="0" smtClean="0"/>
              <a:t> </a:t>
            </a:r>
            <a:r>
              <a:rPr lang="sr-Cyrl-RS" dirty="0" smtClean="0"/>
              <a:t>као</a:t>
            </a:r>
            <a:r>
              <a:rPr lang="en-US" dirty="0" smtClean="0"/>
              <a:t> </a:t>
            </a:r>
            <a:r>
              <a:rPr lang="sr-Cyrl-RS" dirty="0" smtClean="0"/>
              <a:t>хазарда</a:t>
            </a:r>
            <a:r>
              <a:rPr lang="en-US" dirty="0" smtClean="0"/>
              <a:t> </a:t>
            </a:r>
            <a:r>
              <a:rPr lang="sr-Cyrl-RS" dirty="0" smtClean="0"/>
              <a:t>по</a:t>
            </a:r>
            <a:r>
              <a:rPr lang="en-US" dirty="0" smtClean="0"/>
              <a:t> </a:t>
            </a:r>
            <a:r>
              <a:rPr lang="sr-Cyrl-RS" dirty="0" smtClean="0"/>
              <a:t>здравље</a:t>
            </a:r>
          </a:p>
        </p:txBody>
      </p:sp>
    </p:spTree>
    <p:extLst>
      <p:ext uri="{BB962C8B-B14F-4D97-AF65-F5344CB8AC3E}">
        <p14:creationId xmlns:p14="http://schemas.microsoft.com/office/powerpoint/2010/main" val="1561849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Области јавног здравља</a:t>
            </a:r>
          </a:p>
        </p:txBody>
      </p:sp>
      <p:sp>
        <p:nvSpPr>
          <p:cNvPr id="3" name="Content Placeholder 2"/>
          <p:cNvSpPr>
            <a:spLocks noGrp="1"/>
          </p:cNvSpPr>
          <p:nvPr>
            <p:ph idx="1"/>
          </p:nvPr>
        </p:nvSpPr>
        <p:spPr>
          <a:xfrm>
            <a:off x="334851" y="1326524"/>
            <a:ext cx="11018949" cy="4850439"/>
          </a:xfrm>
        </p:spPr>
        <p:txBody>
          <a:bodyPr>
            <a:normAutofit lnSpcReduction="10000"/>
          </a:bodyPr>
          <a:lstStyle/>
          <a:p>
            <a:pPr marL="514350" indent="-514350">
              <a:buNone/>
            </a:pPr>
            <a:r>
              <a:rPr lang="sr-Cyrl-RS" dirty="0" smtClean="0"/>
              <a:t>Области</a:t>
            </a:r>
            <a:r>
              <a:rPr lang="en-US" dirty="0" smtClean="0"/>
              <a:t> </a:t>
            </a:r>
            <a:r>
              <a:rPr lang="sr-Cyrl-RS" dirty="0" smtClean="0"/>
              <a:t>деловања</a:t>
            </a:r>
            <a:r>
              <a:rPr lang="en-US" dirty="0" smtClean="0"/>
              <a:t> </a:t>
            </a:r>
            <a:r>
              <a:rPr lang="sr-Cyrl-RS" dirty="0" smtClean="0"/>
              <a:t>јавног</a:t>
            </a:r>
            <a:r>
              <a:rPr lang="en-US" dirty="0" smtClean="0"/>
              <a:t> </a:t>
            </a:r>
            <a:r>
              <a:rPr lang="sr-Cyrl-RS" dirty="0" smtClean="0"/>
              <a:t>здравља</a:t>
            </a:r>
            <a:r>
              <a:rPr lang="en-US" dirty="0" smtClean="0"/>
              <a:t> </a:t>
            </a:r>
            <a:r>
              <a:rPr lang="sr-Cyrl-RS" dirty="0" smtClean="0"/>
              <a:t>су</a:t>
            </a:r>
            <a:r>
              <a:rPr lang="en-US" dirty="0" smtClean="0"/>
              <a:t>:</a:t>
            </a:r>
            <a:endParaRPr lang="sr-Cyrl-RS" dirty="0" smtClean="0"/>
          </a:p>
          <a:p>
            <a:pPr marL="514350" indent="-514350">
              <a:buNone/>
            </a:pPr>
            <a:endParaRPr lang="en-US" dirty="0" smtClean="0"/>
          </a:p>
          <a:p>
            <a:pPr marL="971550" lvl="1" indent="-514350">
              <a:buNone/>
            </a:pPr>
            <a:r>
              <a:rPr lang="sr-Cyrl-RS" dirty="0" smtClean="0"/>
              <a:t>1) физичко</a:t>
            </a:r>
            <a:r>
              <a:rPr lang="en-US" dirty="0" smtClean="0"/>
              <a:t>, </a:t>
            </a:r>
            <a:r>
              <a:rPr lang="sr-Cyrl-RS" dirty="0" smtClean="0"/>
              <a:t>ментално</a:t>
            </a:r>
            <a:r>
              <a:rPr lang="en-US" dirty="0" smtClean="0"/>
              <a:t> </a:t>
            </a:r>
            <a:r>
              <a:rPr lang="sr-Cyrl-RS" dirty="0" smtClean="0"/>
              <a:t>и</a:t>
            </a:r>
            <a:r>
              <a:rPr lang="en-US" dirty="0" smtClean="0"/>
              <a:t> </a:t>
            </a:r>
            <a:r>
              <a:rPr lang="sr-Cyrl-RS" dirty="0" smtClean="0"/>
              <a:t>социјално</a:t>
            </a:r>
            <a:r>
              <a:rPr lang="en-US" dirty="0" smtClean="0"/>
              <a:t> </a:t>
            </a:r>
            <a:r>
              <a:rPr lang="sr-Cyrl-RS" dirty="0" smtClean="0"/>
              <a:t>здравље</a:t>
            </a:r>
            <a:r>
              <a:rPr lang="en-US" dirty="0" smtClean="0"/>
              <a:t> </a:t>
            </a:r>
            <a:r>
              <a:rPr lang="sr-Cyrl-RS" dirty="0" smtClean="0"/>
              <a:t>становништва</a:t>
            </a:r>
            <a:r>
              <a:rPr lang="en-US" dirty="0" smtClean="0"/>
              <a:t>;</a:t>
            </a:r>
            <a:endParaRPr lang="sr-Cyrl-RS" dirty="0" smtClean="0"/>
          </a:p>
          <a:p>
            <a:pPr marL="971550" lvl="1" indent="-514350">
              <a:buAutoNum type="arabicParenR"/>
            </a:pPr>
            <a:endParaRPr lang="en-US" dirty="0" smtClean="0"/>
          </a:p>
          <a:p>
            <a:pPr marL="971550" lvl="1" indent="-514350">
              <a:buNone/>
            </a:pPr>
            <a:r>
              <a:rPr lang="en-US" dirty="0" smtClean="0"/>
              <a:t>2) </a:t>
            </a:r>
            <a:r>
              <a:rPr lang="sr-Cyrl-RS" dirty="0" smtClean="0"/>
              <a:t>промоција</a:t>
            </a:r>
            <a:r>
              <a:rPr lang="en-US" dirty="0" smtClean="0"/>
              <a:t> </a:t>
            </a:r>
            <a:r>
              <a:rPr lang="sr-Cyrl-RS" dirty="0" smtClean="0"/>
              <a:t>здравља</a:t>
            </a:r>
            <a:r>
              <a:rPr lang="en-US" dirty="0" smtClean="0"/>
              <a:t> </a:t>
            </a:r>
            <a:r>
              <a:rPr lang="sr-Cyrl-RS" dirty="0" smtClean="0"/>
              <a:t>и</a:t>
            </a:r>
            <a:r>
              <a:rPr lang="en-US" dirty="0" smtClean="0"/>
              <a:t> </a:t>
            </a:r>
            <a:r>
              <a:rPr lang="sr-Cyrl-RS" dirty="0" smtClean="0"/>
              <a:t>превенција</a:t>
            </a:r>
            <a:r>
              <a:rPr lang="en-US" dirty="0" smtClean="0"/>
              <a:t> </a:t>
            </a:r>
            <a:r>
              <a:rPr lang="sr-Cyrl-RS" dirty="0" smtClean="0"/>
              <a:t>болести</a:t>
            </a:r>
            <a:r>
              <a:rPr lang="en-US" dirty="0" smtClean="0"/>
              <a:t>;</a:t>
            </a:r>
            <a:endParaRPr lang="sr-Cyrl-RS" dirty="0" smtClean="0"/>
          </a:p>
          <a:p>
            <a:pPr marL="971550" lvl="1" indent="-514350">
              <a:buNone/>
            </a:pPr>
            <a:endParaRPr lang="en-US" dirty="0" smtClean="0"/>
          </a:p>
          <a:p>
            <a:pPr marL="971550" lvl="1" indent="-514350">
              <a:buNone/>
            </a:pPr>
            <a:r>
              <a:rPr lang="en-US" dirty="0" smtClean="0"/>
              <a:t>3) </a:t>
            </a:r>
            <a:r>
              <a:rPr lang="sr-Cyrl-RS" dirty="0" smtClean="0"/>
              <a:t>животна</a:t>
            </a:r>
            <a:r>
              <a:rPr lang="en-US" dirty="0" smtClean="0"/>
              <a:t> </a:t>
            </a:r>
            <a:r>
              <a:rPr lang="sr-Cyrl-RS" dirty="0" smtClean="0"/>
              <a:t>средина</a:t>
            </a:r>
            <a:r>
              <a:rPr lang="en-US" dirty="0" smtClean="0"/>
              <a:t> </a:t>
            </a:r>
            <a:r>
              <a:rPr lang="sr-Cyrl-RS" dirty="0" smtClean="0"/>
              <a:t>и</a:t>
            </a:r>
            <a:r>
              <a:rPr lang="en-US" dirty="0" smtClean="0"/>
              <a:t> </a:t>
            </a:r>
            <a:r>
              <a:rPr lang="sr-Cyrl-RS" dirty="0" smtClean="0"/>
              <a:t>здравље</a:t>
            </a:r>
            <a:r>
              <a:rPr lang="en-US" dirty="0" smtClean="0"/>
              <a:t> </a:t>
            </a:r>
            <a:r>
              <a:rPr lang="sr-Cyrl-RS" dirty="0" smtClean="0"/>
              <a:t>становништва</a:t>
            </a:r>
            <a:r>
              <a:rPr lang="en-US" dirty="0" smtClean="0"/>
              <a:t>;</a:t>
            </a:r>
            <a:endParaRPr lang="sr-Cyrl-RS" dirty="0" smtClean="0"/>
          </a:p>
          <a:p>
            <a:pPr marL="971550" lvl="1" indent="-514350">
              <a:buNone/>
            </a:pPr>
            <a:endParaRPr lang="en-US" dirty="0" smtClean="0"/>
          </a:p>
          <a:p>
            <a:pPr marL="971550" lvl="1" indent="-514350">
              <a:buNone/>
            </a:pPr>
            <a:r>
              <a:rPr lang="en-US" dirty="0" smtClean="0"/>
              <a:t>4) </a:t>
            </a:r>
            <a:r>
              <a:rPr lang="sr-Cyrl-RS" dirty="0" smtClean="0"/>
              <a:t>радна</a:t>
            </a:r>
            <a:r>
              <a:rPr lang="en-US" dirty="0" smtClean="0"/>
              <a:t> </a:t>
            </a:r>
            <a:r>
              <a:rPr lang="sr-Cyrl-RS" dirty="0" smtClean="0"/>
              <a:t>околина</a:t>
            </a:r>
            <a:r>
              <a:rPr lang="en-US" dirty="0" smtClean="0"/>
              <a:t> </a:t>
            </a:r>
            <a:r>
              <a:rPr lang="sr-Cyrl-RS" dirty="0" smtClean="0"/>
              <a:t>и</a:t>
            </a:r>
            <a:r>
              <a:rPr lang="en-US" dirty="0" smtClean="0"/>
              <a:t> </a:t>
            </a:r>
            <a:r>
              <a:rPr lang="sr-Cyrl-RS" dirty="0" smtClean="0"/>
              <a:t>здравље</a:t>
            </a:r>
            <a:r>
              <a:rPr lang="en-US" dirty="0" smtClean="0"/>
              <a:t> </a:t>
            </a:r>
            <a:r>
              <a:rPr lang="sr-Cyrl-RS" dirty="0" smtClean="0"/>
              <a:t>становништва</a:t>
            </a:r>
            <a:r>
              <a:rPr lang="en-US" dirty="0" smtClean="0"/>
              <a:t>;</a:t>
            </a:r>
            <a:endParaRPr lang="sr-Cyrl-RS" dirty="0" smtClean="0"/>
          </a:p>
          <a:p>
            <a:pPr marL="971550" lvl="1" indent="-514350">
              <a:buNone/>
            </a:pPr>
            <a:endParaRPr lang="en-US" dirty="0" smtClean="0"/>
          </a:p>
          <a:p>
            <a:pPr marL="971550" lvl="1" indent="-514350">
              <a:buNone/>
            </a:pPr>
            <a:r>
              <a:rPr lang="en-US" dirty="0" smtClean="0"/>
              <a:t>5) </a:t>
            </a:r>
            <a:r>
              <a:rPr lang="sr-Cyrl-RS" dirty="0" smtClean="0"/>
              <a:t>организација</a:t>
            </a:r>
            <a:r>
              <a:rPr lang="en-US" dirty="0" smtClean="0"/>
              <a:t> </a:t>
            </a:r>
            <a:r>
              <a:rPr lang="sr-Cyrl-RS" dirty="0" smtClean="0"/>
              <a:t>и</a:t>
            </a:r>
            <a:r>
              <a:rPr lang="en-US" dirty="0" smtClean="0"/>
              <a:t> </a:t>
            </a:r>
            <a:r>
              <a:rPr lang="sr-Cyrl-RS" dirty="0" smtClean="0"/>
              <a:t>функционисање</a:t>
            </a:r>
            <a:r>
              <a:rPr lang="en-US" dirty="0" smtClean="0"/>
              <a:t> </a:t>
            </a:r>
            <a:r>
              <a:rPr lang="sr-Cyrl-RS" dirty="0" smtClean="0"/>
              <a:t>здравственог</a:t>
            </a:r>
            <a:r>
              <a:rPr lang="en-US" dirty="0" smtClean="0"/>
              <a:t> </a:t>
            </a:r>
            <a:r>
              <a:rPr lang="sr-Cyrl-RS" dirty="0" smtClean="0"/>
              <a:t>система</a:t>
            </a:r>
            <a:r>
              <a:rPr lang="en-US" dirty="0" smtClean="0"/>
              <a:t>;</a:t>
            </a:r>
            <a:endParaRPr lang="sr-Cyrl-RS" dirty="0" smtClean="0"/>
          </a:p>
          <a:p>
            <a:pPr marL="971550" lvl="1" indent="-514350">
              <a:buNone/>
            </a:pPr>
            <a:endParaRPr lang="en-US" dirty="0" smtClean="0"/>
          </a:p>
          <a:p>
            <a:pPr marL="971550" lvl="1" indent="-514350">
              <a:buNone/>
            </a:pPr>
            <a:r>
              <a:rPr lang="en-US" dirty="0" smtClean="0"/>
              <a:t>6) </a:t>
            </a:r>
            <a:r>
              <a:rPr lang="sr-Cyrl-RS" dirty="0" smtClean="0"/>
              <a:t>поступање</a:t>
            </a:r>
            <a:r>
              <a:rPr lang="en-US" dirty="0" smtClean="0"/>
              <a:t> </a:t>
            </a:r>
            <a:r>
              <a:rPr lang="sr-Cyrl-RS" dirty="0" smtClean="0"/>
              <a:t>у</a:t>
            </a:r>
            <a:r>
              <a:rPr lang="en-US" dirty="0" smtClean="0"/>
              <a:t> </a:t>
            </a:r>
            <a:r>
              <a:rPr lang="sr-Cyrl-RS" dirty="0" smtClean="0"/>
              <a:t>кризним</a:t>
            </a:r>
            <a:r>
              <a:rPr lang="en-US" dirty="0" smtClean="0"/>
              <a:t> </a:t>
            </a:r>
            <a:r>
              <a:rPr lang="sr-Cyrl-RS" dirty="0" smtClean="0"/>
              <a:t>и</a:t>
            </a:r>
            <a:r>
              <a:rPr lang="en-US" dirty="0" smtClean="0"/>
              <a:t> </a:t>
            </a:r>
            <a:r>
              <a:rPr lang="sr-Cyrl-RS" dirty="0" smtClean="0"/>
              <a:t>ванредним</a:t>
            </a:r>
            <a:r>
              <a:rPr lang="en-US" dirty="0" smtClean="0"/>
              <a:t> </a:t>
            </a:r>
            <a:r>
              <a:rPr lang="sr-Cyrl-RS" dirty="0" smtClean="0"/>
              <a:t>ситуацијама</a:t>
            </a:r>
            <a:endParaRPr lang="en-US" dirty="0" smtClean="0"/>
          </a:p>
          <a:p>
            <a:pPr marL="514350" indent="-514350"/>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Детерминанте здравља</a:t>
            </a:r>
          </a:p>
        </p:txBody>
      </p:sp>
      <p:sp>
        <p:nvSpPr>
          <p:cNvPr id="3" name="Content Placeholder 2"/>
          <p:cNvSpPr>
            <a:spLocks noGrp="1"/>
          </p:cNvSpPr>
          <p:nvPr>
            <p:ph idx="1"/>
          </p:nvPr>
        </p:nvSpPr>
        <p:spPr>
          <a:xfrm>
            <a:off x="334851" y="1326524"/>
            <a:ext cx="11018949" cy="4850439"/>
          </a:xfrm>
        </p:spPr>
        <p:txBody>
          <a:bodyPr>
            <a:normAutofit/>
          </a:bodyPr>
          <a:lstStyle/>
          <a:p>
            <a:pPr marL="514350" indent="-514350">
              <a:buNone/>
            </a:pPr>
            <a:r>
              <a:rPr lang="ru-RU" dirty="0" smtClean="0"/>
              <a:t>Фактори који утичу на јавно здравље могу бити енгогени (фактори наслеђа) и егзогени (фактори околине)</a:t>
            </a:r>
          </a:p>
          <a:p>
            <a:pPr marL="514350" indent="-514350">
              <a:buNone/>
            </a:pPr>
            <a:r>
              <a:rPr lang="ru-RU" dirty="0" smtClean="0"/>
              <a:t>Укључују и социјално и еконоско окружење, физичко окружење и индивидуалне карактеристике поједница</a:t>
            </a:r>
          </a:p>
          <a:p>
            <a:pPr marL="514350" indent="-514350">
              <a:buNone/>
            </a:pPr>
            <a:r>
              <a:rPr lang="ru-RU" dirty="0" smtClean="0"/>
              <a:t>Највећа претња- хроничне незаразне болести- удружени фактори ризика </a:t>
            </a:r>
          </a:p>
          <a:p>
            <a:pPr marL="514350" indent="-514350">
              <a:buNone/>
            </a:pPr>
            <a:r>
              <a:rPr lang="ru-RU" dirty="0" smtClean="0"/>
              <a:t>Фактор ризика- аспект индивидуалног понашања или животног стила, излагање утицајима животне средине, урођена или наслеђена караткеристика, за које се на основу научних и стручних доказа зна да су повезани са неповољним исходима по здравље, тј да повећавају ризик за развој болести</a:t>
            </a:r>
          </a:p>
          <a:p>
            <a:pPr marL="514350" indent="-514350">
              <a:buNone/>
            </a:pPr>
            <a:endParaRPr lang="ru-RU"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Фактори ризика повезани са животном средином</a:t>
            </a:r>
          </a:p>
        </p:txBody>
      </p:sp>
      <p:sp>
        <p:nvSpPr>
          <p:cNvPr id="3" name="Content Placeholder 2"/>
          <p:cNvSpPr>
            <a:spLocks noGrp="1"/>
          </p:cNvSpPr>
          <p:nvPr>
            <p:ph idx="1"/>
          </p:nvPr>
        </p:nvSpPr>
        <p:spPr>
          <a:xfrm>
            <a:off x="334851" y="1326524"/>
            <a:ext cx="11018949" cy="4850439"/>
          </a:xfrm>
        </p:spPr>
        <p:txBody>
          <a:bodyPr>
            <a:normAutofit lnSpcReduction="10000"/>
          </a:bodyPr>
          <a:lstStyle/>
          <a:p>
            <a:pPr marL="514350" indent="-514350"/>
            <a:endParaRPr lang="ru-RU" dirty="0" smtClean="0"/>
          </a:p>
          <a:p>
            <a:pPr marL="514350" indent="-514350"/>
            <a:r>
              <a:rPr lang="ru-RU" dirty="0" smtClean="0"/>
              <a:t>Глобализација</a:t>
            </a:r>
          </a:p>
          <a:p>
            <a:pPr marL="514350" indent="-514350">
              <a:buNone/>
            </a:pPr>
            <a:endParaRPr lang="ru-RU" dirty="0" smtClean="0"/>
          </a:p>
          <a:p>
            <a:pPr marL="514350" indent="-514350"/>
            <a:r>
              <a:rPr lang="ru-RU" dirty="0" smtClean="0"/>
              <a:t>Урбанизација</a:t>
            </a:r>
          </a:p>
          <a:p>
            <a:pPr marL="514350" indent="-514350"/>
            <a:endParaRPr lang="ru-RU" dirty="0" smtClean="0"/>
          </a:p>
          <a:p>
            <a:pPr marL="514350" indent="-514350"/>
            <a:r>
              <a:rPr lang="ru-RU" dirty="0" smtClean="0"/>
              <a:t>Сиромаштво</a:t>
            </a:r>
          </a:p>
          <a:p>
            <a:pPr marL="514350" indent="-514350"/>
            <a:endParaRPr lang="ru-RU" dirty="0" smtClean="0"/>
          </a:p>
          <a:p>
            <a:pPr marL="514350" indent="-514350"/>
            <a:r>
              <a:rPr lang="ru-RU" dirty="0" smtClean="0"/>
              <a:t>Низак степен знања</a:t>
            </a:r>
          </a:p>
          <a:p>
            <a:pPr marL="514350" indent="-514350"/>
            <a:endParaRPr lang="ru-RU" dirty="0" smtClean="0"/>
          </a:p>
          <a:p>
            <a:pPr marL="514350" indent="-514350"/>
            <a:r>
              <a:rPr lang="ru-RU" dirty="0" smtClean="0"/>
              <a:t>Стрес</a:t>
            </a:r>
          </a:p>
          <a:p>
            <a:pPr marL="514350" indent="-514350">
              <a:buNone/>
            </a:pPr>
            <a:endParaRPr lang="ru-RU" dirty="0" smtClean="0"/>
          </a:p>
          <a:p>
            <a:pPr marL="514350" indent="-514350">
              <a:buNone/>
            </a:pPr>
            <a:endParaRPr lang="ru-RU"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Фактори ризика повезани са понашањем</a:t>
            </a:r>
          </a:p>
        </p:txBody>
      </p:sp>
      <p:sp>
        <p:nvSpPr>
          <p:cNvPr id="3" name="Content Placeholder 2"/>
          <p:cNvSpPr>
            <a:spLocks noGrp="1"/>
          </p:cNvSpPr>
          <p:nvPr>
            <p:ph idx="1"/>
          </p:nvPr>
        </p:nvSpPr>
        <p:spPr>
          <a:xfrm>
            <a:off x="334851" y="1326524"/>
            <a:ext cx="11018949" cy="4850439"/>
          </a:xfrm>
        </p:spPr>
        <p:txBody>
          <a:bodyPr>
            <a:normAutofit/>
          </a:bodyPr>
          <a:lstStyle/>
          <a:p>
            <a:pPr marL="514350" indent="-514350"/>
            <a:endParaRPr lang="ru-RU" dirty="0" smtClean="0"/>
          </a:p>
          <a:p>
            <a:pPr marL="514350" indent="-514350"/>
            <a:r>
              <a:rPr lang="ru-RU" dirty="0" smtClean="0"/>
              <a:t>Употреба дуванских производа</a:t>
            </a:r>
          </a:p>
          <a:p>
            <a:pPr marL="514350" indent="-514350"/>
            <a:endParaRPr lang="ru-RU" dirty="0" smtClean="0"/>
          </a:p>
          <a:p>
            <a:pPr marL="514350" indent="-514350"/>
            <a:r>
              <a:rPr lang="ru-RU" dirty="0" smtClean="0"/>
              <a:t>Нездрава исхрана</a:t>
            </a:r>
          </a:p>
          <a:p>
            <a:pPr marL="514350" indent="-514350"/>
            <a:endParaRPr lang="ru-RU" dirty="0" smtClean="0"/>
          </a:p>
          <a:p>
            <a:pPr marL="514350" indent="-514350"/>
            <a:r>
              <a:rPr lang="ru-RU" dirty="0" smtClean="0"/>
              <a:t>Физичка неактивност</a:t>
            </a:r>
          </a:p>
          <a:p>
            <a:pPr marL="514350" indent="-514350">
              <a:buNone/>
            </a:pPr>
            <a:endParaRPr lang="ru-RU" dirty="0" smtClean="0"/>
          </a:p>
          <a:p>
            <a:pPr marL="514350" indent="-514350">
              <a:buNone/>
            </a:pPr>
            <a:endParaRPr lang="ru-RU"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Биолошки фактори ризика</a:t>
            </a:r>
          </a:p>
        </p:txBody>
      </p:sp>
      <p:sp>
        <p:nvSpPr>
          <p:cNvPr id="3" name="Content Placeholder 2"/>
          <p:cNvSpPr>
            <a:spLocks noGrp="1"/>
          </p:cNvSpPr>
          <p:nvPr>
            <p:ph idx="1"/>
          </p:nvPr>
        </p:nvSpPr>
        <p:spPr>
          <a:xfrm>
            <a:off x="334851" y="1326524"/>
            <a:ext cx="11018949" cy="4850439"/>
          </a:xfrm>
        </p:spPr>
        <p:txBody>
          <a:bodyPr>
            <a:normAutofit/>
          </a:bodyPr>
          <a:lstStyle/>
          <a:p>
            <a:pPr marL="514350" indent="-514350"/>
            <a:endParaRPr lang="ru-RU" dirty="0" smtClean="0"/>
          </a:p>
          <a:p>
            <a:pPr marL="514350" indent="-514350"/>
            <a:r>
              <a:rPr lang="ru-RU" dirty="0" smtClean="0"/>
              <a:t>Висок ниво глукозе у крви</a:t>
            </a:r>
          </a:p>
          <a:p>
            <a:pPr marL="514350" indent="-514350"/>
            <a:endParaRPr lang="ru-RU" dirty="0" smtClean="0"/>
          </a:p>
          <a:p>
            <a:pPr marL="514350" indent="-514350"/>
            <a:r>
              <a:rPr lang="ru-RU" dirty="0" smtClean="0"/>
              <a:t>Висок крвни притисак</a:t>
            </a:r>
          </a:p>
          <a:p>
            <a:pPr marL="514350" indent="-514350"/>
            <a:endParaRPr lang="ru-RU" dirty="0" smtClean="0"/>
          </a:p>
          <a:p>
            <a:pPr marL="514350" indent="-514350"/>
            <a:r>
              <a:rPr lang="ru-RU" dirty="0" smtClean="0"/>
              <a:t>Повишени липиди у серуму</a:t>
            </a:r>
          </a:p>
          <a:p>
            <a:pPr marL="514350" indent="-514350"/>
            <a:endParaRPr lang="ru-RU" dirty="0" smtClean="0"/>
          </a:p>
          <a:p>
            <a:pPr marL="514350" indent="-514350"/>
            <a:r>
              <a:rPr lang="ru-RU" dirty="0" smtClean="0"/>
              <a:t>Абнормална функција плућа</a:t>
            </a:r>
          </a:p>
          <a:p>
            <a:pPr marL="514350" indent="-514350">
              <a:buNone/>
            </a:pPr>
            <a:endParaRPr lang="ru-RU" dirty="0" smtClean="0"/>
          </a:p>
          <a:p>
            <a:pPr marL="514350" indent="-514350">
              <a:buNone/>
            </a:pPr>
            <a:endParaRPr lang="ru-RU"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Дефиниције јавног здравља</a:t>
            </a:r>
            <a:endParaRPr lang="en-US" sz="3200" b="1" dirty="0"/>
          </a:p>
        </p:txBody>
      </p:sp>
      <p:sp>
        <p:nvSpPr>
          <p:cNvPr id="3" name="Content Placeholder 2"/>
          <p:cNvSpPr>
            <a:spLocks noGrp="1"/>
          </p:cNvSpPr>
          <p:nvPr>
            <p:ph idx="1"/>
          </p:nvPr>
        </p:nvSpPr>
        <p:spPr>
          <a:xfrm>
            <a:off x="334851" y="1326524"/>
            <a:ext cx="11018949" cy="4850439"/>
          </a:xfrm>
        </p:spPr>
        <p:txBody>
          <a:bodyPr>
            <a:normAutofit/>
          </a:bodyPr>
          <a:lstStyle/>
          <a:p>
            <a:r>
              <a:rPr lang="sr-Cyrl-RS" dirty="0" smtClean="0"/>
              <a:t>Винслоу (1920. године)- „Јавно здравље је наука и уметност превенције болести, продужавања живота, унапређења физичког здравља и ефикасности кроз организоване напоре заједнице за санацију околине, спречавање и сузбијање инфекција, едукацију појединаца о принципима личне хигијене, организовање медицинских и сестринских служби за рану дијагнозу и превентивну терапију болести и развој социјалних механизама који ће обезбедити да сваки појединац има одговарајући стандард живота за очување здравља, организовање ових добити на начин на који би се сваком грађанину омогућило да реализује своје право на здравље и дуговечност‟</a:t>
            </a:r>
            <a:endParaRPr lang="en-US" dirty="0"/>
          </a:p>
        </p:txBody>
      </p:sp>
    </p:spTree>
    <p:extLst>
      <p:ext uri="{BB962C8B-B14F-4D97-AF65-F5344CB8AC3E}">
        <p14:creationId xmlns:p14="http://schemas.microsoft.com/office/powerpoint/2010/main" val="15618492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Модификујући (реверзибилни) фактори ризика</a:t>
            </a:r>
          </a:p>
        </p:txBody>
      </p:sp>
      <p:sp>
        <p:nvSpPr>
          <p:cNvPr id="3" name="Content Placeholder 2"/>
          <p:cNvSpPr>
            <a:spLocks noGrp="1"/>
          </p:cNvSpPr>
          <p:nvPr>
            <p:ph idx="1"/>
          </p:nvPr>
        </p:nvSpPr>
        <p:spPr>
          <a:xfrm>
            <a:off x="334851" y="1326524"/>
            <a:ext cx="11018949" cy="4850439"/>
          </a:xfrm>
        </p:spPr>
        <p:txBody>
          <a:bodyPr>
            <a:normAutofit/>
          </a:bodyPr>
          <a:lstStyle/>
          <a:p>
            <a:pPr marL="514350" indent="-514350">
              <a:buNone/>
            </a:pPr>
            <a:r>
              <a:rPr lang="ru-RU" dirty="0" smtClean="0"/>
              <a:t>Модификујући (реверзибилни) фактори ризика- на њих се може утицати</a:t>
            </a:r>
          </a:p>
          <a:p>
            <a:pPr marL="514350" indent="-514350">
              <a:buNone/>
            </a:pPr>
            <a:endParaRPr lang="ru-RU" dirty="0" smtClean="0"/>
          </a:p>
          <a:p>
            <a:pPr marL="1428750" lvl="2" indent="-514350"/>
            <a:r>
              <a:rPr lang="ru-RU" dirty="0" smtClean="0"/>
              <a:t>Гојазност</a:t>
            </a:r>
          </a:p>
          <a:p>
            <a:pPr marL="1428750" lvl="2" indent="-514350"/>
            <a:r>
              <a:rPr lang="ru-RU" dirty="0" smtClean="0"/>
              <a:t>Конзумирање никотина</a:t>
            </a:r>
          </a:p>
          <a:p>
            <a:pPr marL="1428750" lvl="2" indent="-514350"/>
            <a:r>
              <a:rPr lang="ru-RU" dirty="0" smtClean="0"/>
              <a:t>Конзумирање алкохола</a:t>
            </a:r>
          </a:p>
          <a:p>
            <a:pPr marL="1428750" lvl="2" indent="-514350"/>
            <a:r>
              <a:rPr lang="ru-RU" dirty="0" smtClean="0"/>
              <a:t>Прекомеран унос соли</a:t>
            </a:r>
          </a:p>
          <a:p>
            <a:pPr marL="1428750" lvl="2" indent="-514350"/>
            <a:r>
              <a:rPr lang="ru-RU" dirty="0" smtClean="0"/>
              <a:t>Неадекватне нутритивне навике</a:t>
            </a:r>
          </a:p>
          <a:p>
            <a:pPr marL="1428750" lvl="2" indent="-514350"/>
            <a:r>
              <a:rPr lang="ru-RU" dirty="0" smtClean="0"/>
              <a:t>Недовољна физичка активност</a:t>
            </a:r>
          </a:p>
          <a:p>
            <a:pPr marL="1428750" lvl="2" indent="-514350"/>
            <a:r>
              <a:rPr lang="ru-RU" dirty="0" smtClean="0"/>
              <a:t>Висок крвни притисак</a:t>
            </a:r>
          </a:p>
          <a:p>
            <a:pPr marL="1428750" lvl="2" indent="-514350"/>
            <a:r>
              <a:rPr lang="ru-RU" dirty="0" smtClean="0"/>
              <a:t>Висок ниво холестерола у крви</a:t>
            </a:r>
          </a:p>
          <a:p>
            <a:pPr marL="1428750" lvl="2" indent="-514350"/>
            <a:endParaRPr lang="ru-RU" dirty="0" smtClean="0"/>
          </a:p>
          <a:p>
            <a:pPr marL="514350" indent="-514350">
              <a:buNone/>
            </a:pPr>
            <a:endParaRPr lang="ru-RU"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Немодификујући (иреверзибилни) фактори ризика</a:t>
            </a:r>
          </a:p>
        </p:txBody>
      </p:sp>
      <p:sp>
        <p:nvSpPr>
          <p:cNvPr id="3" name="Content Placeholder 2"/>
          <p:cNvSpPr>
            <a:spLocks noGrp="1"/>
          </p:cNvSpPr>
          <p:nvPr>
            <p:ph idx="1"/>
          </p:nvPr>
        </p:nvSpPr>
        <p:spPr>
          <a:xfrm>
            <a:off x="334851" y="1326524"/>
            <a:ext cx="11018949" cy="4850439"/>
          </a:xfrm>
        </p:spPr>
        <p:txBody>
          <a:bodyPr>
            <a:normAutofit/>
          </a:bodyPr>
          <a:lstStyle/>
          <a:p>
            <a:pPr marL="514350" indent="-514350">
              <a:buNone/>
            </a:pPr>
            <a:r>
              <a:rPr lang="ru-RU" dirty="0" smtClean="0"/>
              <a:t>Немодификујући (иреверзибилни) фактори ризика- не могу се мењати</a:t>
            </a:r>
          </a:p>
          <a:p>
            <a:pPr marL="514350" indent="-514350">
              <a:buNone/>
            </a:pPr>
            <a:endParaRPr lang="ru-RU" dirty="0" smtClean="0"/>
          </a:p>
          <a:p>
            <a:pPr marL="1428750" lvl="2" indent="-514350"/>
            <a:r>
              <a:rPr lang="ru-RU" dirty="0" smtClean="0"/>
              <a:t>Године</a:t>
            </a:r>
          </a:p>
          <a:p>
            <a:pPr marL="1428750" lvl="2" indent="-514350"/>
            <a:r>
              <a:rPr lang="ru-RU" dirty="0" smtClean="0"/>
              <a:t>Пол</a:t>
            </a:r>
          </a:p>
          <a:p>
            <a:pPr marL="1428750" lvl="2" indent="-514350"/>
            <a:r>
              <a:rPr lang="ru-RU" dirty="0" smtClean="0"/>
              <a:t>Етичка припадност</a:t>
            </a:r>
          </a:p>
          <a:p>
            <a:pPr marL="1428750" lvl="2" indent="-514350"/>
            <a:r>
              <a:rPr lang="ru-RU" dirty="0" smtClean="0"/>
              <a:t>Расна припадност</a:t>
            </a:r>
          </a:p>
          <a:p>
            <a:pPr marL="1428750" lvl="2" indent="-514350"/>
            <a:r>
              <a:rPr lang="ru-RU" dirty="0" smtClean="0"/>
              <a:t>Породична историја болести</a:t>
            </a:r>
          </a:p>
          <a:p>
            <a:pPr marL="514350" indent="-514350"/>
            <a:endParaRPr lang="ru-RU" dirty="0" smtClean="0"/>
          </a:p>
          <a:p>
            <a:pPr marL="514350" indent="-514350"/>
            <a:r>
              <a:rPr lang="ru-RU" dirty="0" smtClean="0"/>
              <a:t>Могу се контролисати и њихов утицај се може смањити са променом животног стила</a:t>
            </a:r>
          </a:p>
          <a:p>
            <a:pPr marL="514350" indent="-514350"/>
            <a:r>
              <a:rPr lang="ru-RU" dirty="0" smtClean="0"/>
              <a:t>Не мењају се фактори ризика али се смањује њихов ефекат</a:t>
            </a:r>
          </a:p>
          <a:p>
            <a:pPr marL="1428750" lvl="2" indent="-514350"/>
            <a:endParaRPr lang="ru-RU" dirty="0" smtClean="0"/>
          </a:p>
          <a:p>
            <a:pPr marL="514350" indent="-514350">
              <a:buNone/>
            </a:pPr>
            <a:endParaRPr lang="ru-RU"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Основне функције и услуге јавног здравља</a:t>
            </a:r>
          </a:p>
        </p:txBody>
      </p:sp>
      <p:sp>
        <p:nvSpPr>
          <p:cNvPr id="3" name="Content Placeholder 2"/>
          <p:cNvSpPr>
            <a:spLocks noGrp="1"/>
          </p:cNvSpPr>
          <p:nvPr>
            <p:ph idx="1"/>
          </p:nvPr>
        </p:nvSpPr>
        <p:spPr>
          <a:xfrm>
            <a:off x="334851" y="1058079"/>
            <a:ext cx="11018949" cy="5538663"/>
          </a:xfrm>
        </p:spPr>
        <p:txBody>
          <a:bodyPr>
            <a:normAutofit/>
          </a:bodyPr>
          <a:lstStyle/>
          <a:p>
            <a:pPr marL="1428750" lvl="2" indent="-514350">
              <a:buNone/>
            </a:pPr>
            <a:endParaRPr lang="ru-RU" dirty="0" smtClean="0"/>
          </a:p>
          <a:p>
            <a:pPr marL="1428750" lvl="2" indent="-514350">
              <a:buNone/>
            </a:pPr>
            <a:endParaRPr lang="ru-RU" dirty="0" smtClean="0"/>
          </a:p>
          <a:p>
            <a:pPr marL="514350" indent="-514350">
              <a:buNone/>
            </a:pPr>
            <a:r>
              <a:rPr lang="vi-VN" dirty="0" smtClean="0"/>
              <a:t>• </a:t>
            </a:r>
            <a:r>
              <a:rPr lang="sr-Cyrl-RS" dirty="0" smtClean="0"/>
              <a:t>   Скуп</a:t>
            </a:r>
            <a:r>
              <a:rPr lang="vi-VN" dirty="0" smtClean="0"/>
              <a:t> </a:t>
            </a:r>
            <a:r>
              <a:rPr lang="sr-Cyrl-RS" dirty="0" smtClean="0"/>
              <a:t>активности</a:t>
            </a:r>
            <a:r>
              <a:rPr lang="vi-VN" dirty="0" smtClean="0"/>
              <a:t> </a:t>
            </a:r>
            <a:r>
              <a:rPr lang="sr-Cyrl-RS" dirty="0" smtClean="0"/>
              <a:t>чијим</a:t>
            </a:r>
            <a:r>
              <a:rPr lang="vi-VN" dirty="0" smtClean="0"/>
              <a:t> </a:t>
            </a:r>
            <a:r>
              <a:rPr lang="sr-Cyrl-RS" dirty="0" smtClean="0"/>
              <a:t>се</a:t>
            </a:r>
            <a:r>
              <a:rPr lang="vi-VN" dirty="0" smtClean="0"/>
              <a:t> </a:t>
            </a:r>
            <a:r>
              <a:rPr lang="sr-Cyrl-RS" dirty="0" smtClean="0"/>
              <a:t>спровођењем</a:t>
            </a:r>
            <a:r>
              <a:rPr lang="vi-VN" dirty="0" smtClean="0"/>
              <a:t> </a:t>
            </a:r>
            <a:r>
              <a:rPr lang="sr-Cyrl-RS" dirty="0" smtClean="0"/>
              <a:t>извршава</a:t>
            </a:r>
            <a:r>
              <a:rPr lang="vi-VN" dirty="0" smtClean="0"/>
              <a:t> </a:t>
            </a:r>
            <a:r>
              <a:rPr lang="sr-Cyrl-RS" dirty="0" smtClean="0"/>
              <a:t>главни</a:t>
            </a:r>
            <a:r>
              <a:rPr lang="vi-VN" dirty="0" smtClean="0"/>
              <a:t> </a:t>
            </a:r>
            <a:r>
              <a:rPr lang="sr-Cyrl-RS" dirty="0" smtClean="0"/>
              <a:t>задатак</a:t>
            </a:r>
            <a:r>
              <a:rPr lang="vi-VN" dirty="0" smtClean="0"/>
              <a:t> </a:t>
            </a:r>
            <a:r>
              <a:rPr lang="sr-Cyrl-RS" dirty="0" smtClean="0"/>
              <a:t>јавног</a:t>
            </a:r>
            <a:r>
              <a:rPr lang="vi-VN" dirty="0" smtClean="0"/>
              <a:t> </a:t>
            </a:r>
            <a:r>
              <a:rPr lang="sr-Cyrl-RS" dirty="0" smtClean="0"/>
              <a:t>здравља</a:t>
            </a:r>
            <a:r>
              <a:rPr lang="vi-VN" dirty="0" smtClean="0"/>
              <a:t>: </a:t>
            </a:r>
            <a:r>
              <a:rPr lang="sr-Cyrl-RS" dirty="0" smtClean="0"/>
              <a:t>унапређење</a:t>
            </a:r>
            <a:r>
              <a:rPr lang="vi-VN" dirty="0" smtClean="0"/>
              <a:t> </a:t>
            </a:r>
            <a:r>
              <a:rPr lang="sr-Cyrl-RS" dirty="0" smtClean="0"/>
              <a:t>здравља</a:t>
            </a:r>
            <a:r>
              <a:rPr lang="vi-VN" dirty="0" smtClean="0"/>
              <a:t> </a:t>
            </a:r>
            <a:r>
              <a:rPr lang="sr-Cyrl-RS" dirty="0" smtClean="0"/>
              <a:t>популације</a:t>
            </a:r>
          </a:p>
          <a:p>
            <a:pPr marL="514350" indent="-514350">
              <a:buNone/>
            </a:pPr>
            <a:endParaRPr lang="sr-Cyrl-RS" dirty="0" smtClean="0"/>
          </a:p>
          <a:p>
            <a:pPr marL="514350" indent="-514350"/>
            <a:r>
              <a:rPr lang="sr-Cyrl-RS" dirty="0" smtClean="0"/>
              <a:t>У оквиру јавноздравствене политике системи јавног здравља обезбеђују и подржавају широк спектар програма и интервенција </a:t>
            </a:r>
          </a:p>
          <a:p>
            <a:pPr marL="514350" indent="-514350"/>
            <a:endParaRPr lang="sr-Cyrl-RS" dirty="0" smtClean="0"/>
          </a:p>
          <a:p>
            <a:pPr marL="514350" indent="-514350"/>
            <a:r>
              <a:rPr lang="sr-Cyrl-RS" dirty="0" smtClean="0"/>
              <a:t>Функције јавног здравља дефинишу</a:t>
            </a:r>
            <a:r>
              <a:rPr lang="vi-VN" dirty="0" smtClean="0"/>
              <a:t> </a:t>
            </a:r>
            <a:r>
              <a:rPr lang="sr-Cyrl-RS" dirty="0" smtClean="0"/>
              <a:t>главне</a:t>
            </a:r>
            <a:r>
              <a:rPr lang="vi-VN" dirty="0" smtClean="0"/>
              <a:t> </a:t>
            </a:r>
            <a:r>
              <a:rPr lang="sr-Cyrl-RS" dirty="0" smtClean="0"/>
              <a:t>задатке</a:t>
            </a:r>
            <a:r>
              <a:rPr lang="vi-VN" dirty="0" smtClean="0"/>
              <a:t> </a:t>
            </a:r>
            <a:r>
              <a:rPr lang="sr-Cyrl-RS" dirty="0" smtClean="0"/>
              <a:t>или</a:t>
            </a:r>
            <a:r>
              <a:rPr lang="vi-VN" dirty="0" smtClean="0"/>
              <a:t> </a:t>
            </a:r>
            <a:r>
              <a:rPr lang="sr-Cyrl-RS" dirty="0" smtClean="0"/>
              <a:t>очекиване</a:t>
            </a:r>
            <a:r>
              <a:rPr lang="vi-VN" dirty="0" smtClean="0"/>
              <a:t> </a:t>
            </a:r>
            <a:r>
              <a:rPr lang="sr-Cyrl-RS" dirty="0" smtClean="0"/>
              <a:t>резултате</a:t>
            </a:r>
            <a:r>
              <a:rPr lang="vi-VN" dirty="0" smtClean="0"/>
              <a:t> </a:t>
            </a:r>
            <a:r>
              <a:rPr lang="sr-Cyrl-RS" dirty="0" smtClean="0"/>
              <a:t>одрживог</a:t>
            </a:r>
            <a:r>
              <a:rPr lang="vi-VN" dirty="0" smtClean="0"/>
              <a:t> </a:t>
            </a:r>
            <a:r>
              <a:rPr lang="sr-Cyrl-RS" dirty="0" smtClean="0"/>
              <a:t>развоја</a:t>
            </a:r>
            <a:r>
              <a:rPr lang="vi-VN" dirty="0" smtClean="0"/>
              <a:t> </a:t>
            </a:r>
            <a:r>
              <a:rPr lang="sr-Cyrl-RS" dirty="0" smtClean="0"/>
              <a:t>здравља</a:t>
            </a:r>
            <a:r>
              <a:rPr lang="vi-VN" dirty="0" smtClean="0"/>
              <a:t>, </a:t>
            </a:r>
            <a:r>
              <a:rPr lang="sr-Cyrl-RS" dirty="0" smtClean="0"/>
              <a:t>у</a:t>
            </a:r>
            <a:r>
              <a:rPr lang="vi-VN" dirty="0" smtClean="0"/>
              <a:t> </a:t>
            </a:r>
            <a:r>
              <a:rPr lang="sr-Cyrl-RS" dirty="0" smtClean="0"/>
              <a:t>вези</a:t>
            </a:r>
            <a:r>
              <a:rPr lang="vi-VN" dirty="0" smtClean="0"/>
              <a:t> </a:t>
            </a:r>
            <a:r>
              <a:rPr lang="sr-Cyrl-RS" dirty="0" smtClean="0"/>
              <a:t>са</a:t>
            </a:r>
            <a:r>
              <a:rPr lang="vi-VN" dirty="0" smtClean="0"/>
              <a:t> </a:t>
            </a:r>
            <a:r>
              <a:rPr lang="sr-Cyrl-RS" dirty="0" smtClean="0"/>
              <a:t>општом</a:t>
            </a:r>
            <a:r>
              <a:rPr lang="vi-VN" dirty="0" smtClean="0"/>
              <a:t> </a:t>
            </a:r>
            <a:r>
              <a:rPr lang="sr-Cyrl-RS" dirty="0" smtClean="0"/>
              <a:t>популацијом</a:t>
            </a:r>
            <a:r>
              <a:rPr lang="vi-VN" dirty="0" smtClean="0"/>
              <a:t> </a:t>
            </a:r>
            <a:r>
              <a:rPr lang="sr-Cyrl-RS" dirty="0" smtClean="0"/>
              <a:t>и</a:t>
            </a:r>
            <a:r>
              <a:rPr lang="vi-VN" dirty="0" smtClean="0"/>
              <a:t> </a:t>
            </a:r>
            <a:r>
              <a:rPr lang="sr-Cyrl-RS" dirty="0" smtClean="0"/>
              <a:t>одређеним</a:t>
            </a:r>
            <a:r>
              <a:rPr lang="vi-VN" dirty="0" smtClean="0"/>
              <a:t> </a:t>
            </a:r>
            <a:r>
              <a:rPr lang="sr-Cyrl-RS" dirty="0" smtClean="0"/>
              <a:t>популационим</a:t>
            </a:r>
            <a:r>
              <a:rPr lang="vi-VN" dirty="0" smtClean="0"/>
              <a:t> </a:t>
            </a:r>
            <a:r>
              <a:rPr lang="sr-Cyrl-RS" dirty="0" smtClean="0"/>
              <a:t>групама док услуге описују значај и механизме постизања ових очекиваних резулата</a:t>
            </a:r>
            <a:endParaRPr lang="ru-RU"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Основне функције и услуге јавног здравља</a:t>
            </a:r>
          </a:p>
        </p:txBody>
      </p:sp>
      <p:sp>
        <p:nvSpPr>
          <p:cNvPr id="3" name="Content Placeholder 2"/>
          <p:cNvSpPr>
            <a:spLocks noGrp="1"/>
          </p:cNvSpPr>
          <p:nvPr>
            <p:ph idx="1"/>
          </p:nvPr>
        </p:nvSpPr>
        <p:spPr>
          <a:xfrm>
            <a:off x="334851" y="1058079"/>
            <a:ext cx="11018949" cy="5538663"/>
          </a:xfrm>
        </p:spPr>
        <p:txBody>
          <a:bodyPr>
            <a:normAutofit lnSpcReduction="10000"/>
          </a:bodyPr>
          <a:lstStyle/>
          <a:p>
            <a:pPr marL="1428750" lvl="2" indent="-514350">
              <a:buNone/>
            </a:pPr>
            <a:endParaRPr lang="ru-RU" dirty="0" smtClean="0"/>
          </a:p>
          <a:p>
            <a:pPr marL="1428750" lvl="2" indent="-514350">
              <a:buNone/>
            </a:pPr>
            <a:endParaRPr lang="ru-RU" dirty="0" smtClean="0"/>
          </a:p>
          <a:p>
            <a:pPr marL="514350" indent="-514350">
              <a:buNone/>
            </a:pPr>
            <a:r>
              <a:rPr lang="sr-Cyrl-RS" dirty="0" smtClean="0"/>
              <a:t>Поред здравственог стања и процене фактора ризика функције јавног здравља односе се и на осособљавање људи да воде рачуна о сопственом здрављу , покретање партнерстава и јачање регулатива јавног здравља</a:t>
            </a:r>
          </a:p>
          <a:p>
            <a:pPr marL="514350" indent="-514350">
              <a:buNone/>
            </a:pPr>
            <a:r>
              <a:rPr lang="sr-Cyrl-RS" dirty="0" smtClean="0"/>
              <a:t>Посебне функције- сталноунапређивање здравља, ефективности и ефикасности, као и доступност здравствене заштите и проналажење нових приступа за решавање здравствених проблема заједнице</a:t>
            </a:r>
          </a:p>
          <a:p>
            <a:pPr marL="514350" indent="-514350">
              <a:buNone/>
            </a:pPr>
            <a:r>
              <a:rPr lang="sr-Cyrl-RS" dirty="0" smtClean="0"/>
              <a:t>Идентификовање функција широм света је актуелна тема – одлуке се спроводе на основу најбољих доказа којима се располаже- указује се на потребе држава и међународних здравствених организација да побољшају совје способности у домену јавног здравља </a:t>
            </a:r>
          </a:p>
        </p:txBody>
      </p:sp>
    </p:spTree>
    <p:extLst>
      <p:ext uri="{BB962C8B-B14F-4D97-AF65-F5344CB8AC3E}">
        <p14:creationId xmlns:p14="http://schemas.microsoft.com/office/powerpoint/2010/main" val="15618492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Главне функције јавног здравља</a:t>
            </a:r>
          </a:p>
        </p:txBody>
      </p:sp>
      <p:sp>
        <p:nvSpPr>
          <p:cNvPr id="3" name="Content Placeholder 2"/>
          <p:cNvSpPr>
            <a:spLocks noGrp="1"/>
          </p:cNvSpPr>
          <p:nvPr>
            <p:ph idx="1"/>
          </p:nvPr>
        </p:nvSpPr>
        <p:spPr>
          <a:xfrm>
            <a:off x="334851" y="1058079"/>
            <a:ext cx="11018949" cy="5538663"/>
          </a:xfrm>
        </p:spPr>
        <p:txBody>
          <a:bodyPr>
            <a:normAutofit lnSpcReduction="10000"/>
          </a:bodyPr>
          <a:lstStyle/>
          <a:p>
            <a:pPr marL="514350" indent="-514350">
              <a:buNone/>
            </a:pPr>
            <a:endParaRPr lang="sr-Cyrl-RS" dirty="0" smtClean="0"/>
          </a:p>
          <a:p>
            <a:pPr marL="514350" indent="-514350">
              <a:buNone/>
            </a:pPr>
            <a:r>
              <a:rPr lang="sr-Cyrl-RS" dirty="0" smtClean="0"/>
              <a:t>Амерички институт за медицину (1988. године)</a:t>
            </a:r>
          </a:p>
          <a:p>
            <a:pPr marL="514350" indent="-514350">
              <a:buFont typeface="+mj-lt"/>
              <a:buAutoNum type="arabicPeriod"/>
            </a:pPr>
            <a:r>
              <a:rPr lang="sr-Cyrl-RS" dirty="0" smtClean="0"/>
              <a:t>Процена- Процена</a:t>
            </a:r>
            <a:r>
              <a:rPr lang="en-US" dirty="0" smtClean="0"/>
              <a:t> </a:t>
            </a:r>
            <a:r>
              <a:rPr lang="sr-Cyrl-RS" dirty="0" smtClean="0"/>
              <a:t>и</a:t>
            </a:r>
            <a:r>
              <a:rPr lang="en-US" dirty="0" smtClean="0"/>
              <a:t> </a:t>
            </a:r>
            <a:r>
              <a:rPr lang="sr-Cyrl-RS" dirty="0" smtClean="0"/>
              <a:t>праћење</a:t>
            </a:r>
            <a:r>
              <a:rPr lang="en-US" dirty="0" smtClean="0"/>
              <a:t> </a:t>
            </a:r>
            <a:r>
              <a:rPr lang="sr-Cyrl-RS" dirty="0" smtClean="0"/>
              <a:t>здравља</a:t>
            </a:r>
            <a:r>
              <a:rPr lang="en-US" dirty="0" smtClean="0"/>
              <a:t> </a:t>
            </a:r>
            <a:r>
              <a:rPr lang="sr-Cyrl-RS" dirty="0" smtClean="0"/>
              <a:t>заједнице</a:t>
            </a:r>
            <a:r>
              <a:rPr lang="en-US" dirty="0" smtClean="0"/>
              <a:t> </a:t>
            </a:r>
            <a:r>
              <a:rPr lang="sr-Cyrl-RS" dirty="0" smtClean="0"/>
              <a:t>и</a:t>
            </a:r>
            <a:r>
              <a:rPr lang="en-US" dirty="0" smtClean="0"/>
              <a:t> </a:t>
            </a:r>
            <a:r>
              <a:rPr lang="sr-Cyrl-RS" dirty="0" smtClean="0"/>
              <a:t>угрожених</a:t>
            </a:r>
            <a:r>
              <a:rPr lang="en-US" dirty="0" smtClean="0"/>
              <a:t> </a:t>
            </a:r>
            <a:r>
              <a:rPr lang="sr-Cyrl-RS" dirty="0" smtClean="0"/>
              <a:t>популација</a:t>
            </a:r>
            <a:r>
              <a:rPr lang="en-US" dirty="0" smtClean="0"/>
              <a:t> </a:t>
            </a:r>
            <a:r>
              <a:rPr lang="sr-Cyrl-RS" dirty="0" smtClean="0"/>
              <a:t>ради</a:t>
            </a:r>
            <a:r>
              <a:rPr lang="en-US" dirty="0" smtClean="0"/>
              <a:t> </a:t>
            </a:r>
            <a:r>
              <a:rPr lang="sr-Cyrl-RS" dirty="0" smtClean="0"/>
              <a:t>идентификације</a:t>
            </a:r>
            <a:r>
              <a:rPr lang="en-US" dirty="0" smtClean="0"/>
              <a:t> </a:t>
            </a:r>
            <a:r>
              <a:rPr lang="sr-Cyrl-RS" dirty="0" smtClean="0"/>
              <a:t>здравствених</a:t>
            </a:r>
            <a:r>
              <a:rPr lang="en-US" dirty="0" smtClean="0"/>
              <a:t> </a:t>
            </a:r>
            <a:r>
              <a:rPr lang="sr-Cyrl-RS" dirty="0" smtClean="0"/>
              <a:t>проблема</a:t>
            </a:r>
            <a:r>
              <a:rPr lang="en-US" dirty="0" smtClean="0"/>
              <a:t> </a:t>
            </a:r>
            <a:r>
              <a:rPr lang="sr-Cyrl-RS" dirty="0" smtClean="0"/>
              <a:t>и</a:t>
            </a:r>
            <a:r>
              <a:rPr lang="en-US" dirty="0" smtClean="0"/>
              <a:t> </a:t>
            </a:r>
            <a:r>
              <a:rPr lang="sr-Cyrl-RS" dirty="0" smtClean="0"/>
              <a:t>приоритета</a:t>
            </a:r>
          </a:p>
          <a:p>
            <a:pPr marL="514350" indent="-514350">
              <a:buFont typeface="+mj-lt"/>
              <a:buAutoNum type="arabicPeriod"/>
            </a:pPr>
            <a:r>
              <a:rPr lang="sr-Cyrl-RS" dirty="0" smtClean="0"/>
              <a:t>Развој политике- Формулисање</a:t>
            </a:r>
            <a:r>
              <a:rPr lang="en-US" dirty="0" smtClean="0"/>
              <a:t> </a:t>
            </a:r>
            <a:r>
              <a:rPr lang="sr-Cyrl-RS" dirty="0" smtClean="0"/>
              <a:t>јавне</a:t>
            </a:r>
            <a:r>
              <a:rPr lang="en-US" dirty="0" smtClean="0"/>
              <a:t> </a:t>
            </a:r>
            <a:r>
              <a:rPr lang="sr-Cyrl-RS" dirty="0" smtClean="0"/>
              <a:t>политике</a:t>
            </a:r>
            <a:r>
              <a:rPr lang="en-US" dirty="0" smtClean="0"/>
              <a:t>, </a:t>
            </a:r>
            <a:r>
              <a:rPr lang="sr-Cyrl-RS" dirty="0" smtClean="0"/>
              <a:t>у</a:t>
            </a:r>
            <a:r>
              <a:rPr lang="en-US" dirty="0" smtClean="0"/>
              <a:t> </a:t>
            </a:r>
            <a:r>
              <a:rPr lang="sr-Cyrl-RS" dirty="0" smtClean="0"/>
              <a:t>сарадњи</a:t>
            </a:r>
            <a:r>
              <a:rPr lang="en-US" dirty="0" smtClean="0"/>
              <a:t> </a:t>
            </a:r>
            <a:r>
              <a:rPr lang="sr-Cyrl-RS" dirty="0" smtClean="0"/>
              <a:t>са</a:t>
            </a:r>
            <a:r>
              <a:rPr lang="en-US" dirty="0" smtClean="0"/>
              <a:t> </a:t>
            </a:r>
            <a:r>
              <a:rPr lang="sr-Cyrl-RS" dirty="0" smtClean="0"/>
              <a:t>политичким</a:t>
            </a:r>
            <a:r>
              <a:rPr lang="en-US" dirty="0" smtClean="0"/>
              <a:t> </a:t>
            </a:r>
            <a:r>
              <a:rPr lang="sr-Cyrl-RS" dirty="0" smtClean="0"/>
              <a:t>и</a:t>
            </a:r>
            <a:r>
              <a:rPr lang="en-US" dirty="0" smtClean="0"/>
              <a:t> </a:t>
            </a:r>
            <a:r>
              <a:rPr lang="sr-Cyrl-RS" dirty="0" smtClean="0"/>
              <a:t>друштвеним</a:t>
            </a:r>
            <a:r>
              <a:rPr lang="en-US" dirty="0" smtClean="0"/>
              <a:t> </a:t>
            </a:r>
            <a:r>
              <a:rPr lang="sr-Cyrl-RS" dirty="0" smtClean="0"/>
              <a:t>лидерима</a:t>
            </a:r>
            <a:r>
              <a:rPr lang="en-US" dirty="0" smtClean="0"/>
              <a:t>, </a:t>
            </a:r>
            <a:r>
              <a:rPr lang="sr-Cyrl-RS" dirty="0" smtClean="0"/>
              <a:t>ради</a:t>
            </a:r>
            <a:r>
              <a:rPr lang="en-US" dirty="0" smtClean="0"/>
              <a:t> </a:t>
            </a:r>
            <a:r>
              <a:rPr lang="sr-Cyrl-RS" dirty="0" smtClean="0"/>
              <a:t>решавања</a:t>
            </a:r>
            <a:r>
              <a:rPr lang="en-US" dirty="0" smtClean="0"/>
              <a:t> </a:t>
            </a:r>
            <a:r>
              <a:rPr lang="sr-Cyrl-RS" dirty="0" smtClean="0"/>
              <a:t>идентификованих</a:t>
            </a:r>
            <a:r>
              <a:rPr lang="en-US" dirty="0" smtClean="0"/>
              <a:t> </a:t>
            </a:r>
            <a:r>
              <a:rPr lang="sr-Cyrl-RS" dirty="0" smtClean="0"/>
              <a:t>локалних</a:t>
            </a:r>
            <a:r>
              <a:rPr lang="en-US" dirty="0" smtClean="0"/>
              <a:t> </a:t>
            </a:r>
            <a:r>
              <a:rPr lang="sr-Cyrl-RS" dirty="0" smtClean="0"/>
              <a:t>и</a:t>
            </a:r>
            <a:r>
              <a:rPr lang="en-US" dirty="0" smtClean="0"/>
              <a:t> </a:t>
            </a:r>
            <a:r>
              <a:rPr lang="sr-Cyrl-RS" dirty="0" smtClean="0"/>
              <a:t>националних</a:t>
            </a:r>
            <a:r>
              <a:rPr lang="en-US" dirty="0" smtClean="0"/>
              <a:t> </a:t>
            </a:r>
            <a:r>
              <a:rPr lang="sr-Cyrl-RS" dirty="0" smtClean="0"/>
              <a:t>проблема</a:t>
            </a:r>
            <a:r>
              <a:rPr lang="en-US" dirty="0" smtClean="0"/>
              <a:t> </a:t>
            </a:r>
            <a:r>
              <a:rPr lang="sr-Cyrl-RS" dirty="0" smtClean="0"/>
              <a:t>и</a:t>
            </a:r>
            <a:r>
              <a:rPr lang="en-US" dirty="0" smtClean="0"/>
              <a:t> </a:t>
            </a:r>
            <a:r>
              <a:rPr lang="sr-Cyrl-RS" dirty="0" smtClean="0"/>
              <a:t>приоритета</a:t>
            </a:r>
          </a:p>
          <a:p>
            <a:pPr marL="514350" indent="-514350">
              <a:buFont typeface="+mj-lt"/>
              <a:buAutoNum type="arabicPeriod"/>
            </a:pPr>
            <a:r>
              <a:rPr lang="sr-Cyrl-RS" dirty="0" smtClean="0"/>
              <a:t>Обезбеђивање- Осигуравање</a:t>
            </a:r>
            <a:r>
              <a:rPr lang="vi-VN" dirty="0" smtClean="0"/>
              <a:t> </a:t>
            </a:r>
            <a:r>
              <a:rPr lang="sr-Cyrl-RS" dirty="0" smtClean="0"/>
              <a:t>приступа</a:t>
            </a:r>
            <a:r>
              <a:rPr lang="vi-VN" dirty="0" smtClean="0"/>
              <a:t> </a:t>
            </a:r>
            <a:r>
              <a:rPr lang="sr-Cyrl-RS" dirty="0" smtClean="0"/>
              <a:t>одговарајућој</a:t>
            </a:r>
            <a:r>
              <a:rPr lang="vi-VN" dirty="0" smtClean="0"/>
              <a:t> </a:t>
            </a:r>
            <a:r>
              <a:rPr lang="sr-Cyrl-RS" dirty="0" smtClean="0"/>
              <a:t>и</a:t>
            </a:r>
            <a:r>
              <a:rPr lang="vi-VN" dirty="0" smtClean="0"/>
              <a:t> </a:t>
            </a:r>
            <a:r>
              <a:rPr lang="sr-Cyrl-RS" dirty="0" smtClean="0"/>
              <a:t>економски</a:t>
            </a:r>
            <a:r>
              <a:rPr lang="vi-VN" dirty="0" smtClean="0"/>
              <a:t> </a:t>
            </a:r>
            <a:r>
              <a:rPr lang="sr-Cyrl-RS" dirty="0" smtClean="0"/>
              <a:t>исплативој</a:t>
            </a:r>
            <a:r>
              <a:rPr lang="vi-VN" dirty="0" smtClean="0"/>
              <a:t> </a:t>
            </a:r>
            <a:r>
              <a:rPr lang="sr-Cyrl-RS" dirty="0" smtClean="0"/>
              <a:t>здравственој</a:t>
            </a:r>
            <a:r>
              <a:rPr lang="vi-VN" dirty="0" smtClean="0"/>
              <a:t> </a:t>
            </a:r>
            <a:r>
              <a:rPr lang="sr-Cyrl-RS" dirty="0" smtClean="0"/>
              <a:t>заштити</a:t>
            </a:r>
            <a:r>
              <a:rPr lang="vi-VN" dirty="0" smtClean="0"/>
              <a:t>, </a:t>
            </a:r>
            <a:r>
              <a:rPr lang="sr-Cyrl-RS" dirty="0" smtClean="0"/>
              <a:t>укључујући</a:t>
            </a:r>
            <a:r>
              <a:rPr lang="vi-VN" dirty="0" smtClean="0"/>
              <a:t> </a:t>
            </a:r>
            <a:r>
              <a:rPr lang="sr-Cyrl-RS" dirty="0" smtClean="0"/>
              <a:t>услуге</a:t>
            </a:r>
            <a:r>
              <a:rPr lang="vi-VN" dirty="0" smtClean="0"/>
              <a:t> </a:t>
            </a:r>
            <a:r>
              <a:rPr lang="sr-Cyrl-RS" dirty="0" smtClean="0"/>
              <a:t>за</a:t>
            </a:r>
            <a:r>
              <a:rPr lang="vi-VN" dirty="0" smtClean="0"/>
              <a:t> </a:t>
            </a:r>
            <a:r>
              <a:rPr lang="sr-Cyrl-RS" dirty="0" smtClean="0"/>
              <a:t>унапређење</a:t>
            </a:r>
            <a:r>
              <a:rPr lang="vi-VN" dirty="0" smtClean="0"/>
              <a:t> </a:t>
            </a:r>
            <a:r>
              <a:rPr lang="sr-Cyrl-RS" dirty="0" smtClean="0"/>
              <a:t>здравља</a:t>
            </a:r>
            <a:r>
              <a:rPr lang="vi-VN" dirty="0" smtClean="0"/>
              <a:t> </a:t>
            </a:r>
            <a:r>
              <a:rPr lang="sr-Cyrl-RS" dirty="0" smtClean="0"/>
              <a:t>и</a:t>
            </a:r>
            <a:r>
              <a:rPr lang="vi-VN" dirty="0" smtClean="0"/>
              <a:t> </a:t>
            </a:r>
            <a:r>
              <a:rPr lang="sr-Cyrl-RS" dirty="0" smtClean="0"/>
              <a:t>превенцију</a:t>
            </a:r>
            <a:r>
              <a:rPr lang="vi-VN" dirty="0" smtClean="0"/>
              <a:t> </a:t>
            </a:r>
            <a:r>
              <a:rPr lang="sr-Cyrl-RS" dirty="0" smtClean="0"/>
              <a:t>болести</a:t>
            </a:r>
            <a:r>
              <a:rPr lang="vi-VN" dirty="0" smtClean="0"/>
              <a:t>, </a:t>
            </a:r>
            <a:r>
              <a:rPr lang="sr-Cyrl-RS" dirty="0" smtClean="0"/>
              <a:t>као</a:t>
            </a:r>
            <a:r>
              <a:rPr lang="vi-VN" dirty="0" smtClean="0"/>
              <a:t> </a:t>
            </a:r>
            <a:r>
              <a:rPr lang="sr-Cyrl-RS" dirty="0" smtClean="0"/>
              <a:t>и</a:t>
            </a:r>
            <a:r>
              <a:rPr lang="vi-VN" dirty="0" smtClean="0"/>
              <a:t> </a:t>
            </a:r>
            <a:r>
              <a:rPr lang="sr-Cyrl-RS" dirty="0" smtClean="0"/>
              <a:t>евалуацију</a:t>
            </a:r>
            <a:r>
              <a:rPr lang="vi-VN" dirty="0" smtClean="0"/>
              <a:t> </a:t>
            </a:r>
            <a:r>
              <a:rPr lang="sr-Cyrl-RS" dirty="0" smtClean="0"/>
              <a:t>квалитета</a:t>
            </a:r>
            <a:r>
              <a:rPr lang="vi-VN" dirty="0" smtClean="0"/>
              <a:t> </a:t>
            </a:r>
            <a:r>
              <a:rPr lang="sr-Cyrl-RS" dirty="0" smtClean="0"/>
              <a:t>и</a:t>
            </a:r>
            <a:r>
              <a:rPr lang="vi-VN" dirty="0" smtClean="0"/>
              <a:t> </a:t>
            </a:r>
            <a:r>
              <a:rPr lang="sr-Cyrl-RS" dirty="0" smtClean="0"/>
              <a:t>ефикасности</a:t>
            </a:r>
            <a:r>
              <a:rPr lang="vi-VN" dirty="0" smtClean="0"/>
              <a:t> </a:t>
            </a:r>
            <a:r>
              <a:rPr lang="sr-Cyrl-RS" dirty="0" smtClean="0"/>
              <a:t>здравствене</a:t>
            </a:r>
            <a:r>
              <a:rPr lang="vi-VN" dirty="0" smtClean="0"/>
              <a:t> </a:t>
            </a:r>
            <a:r>
              <a:rPr lang="sr-Cyrl-RS" dirty="0" smtClean="0"/>
              <a:t>заштите</a:t>
            </a:r>
            <a:r>
              <a:rPr lang="vi-VN" dirty="0" smtClean="0"/>
              <a:t> </a:t>
            </a:r>
            <a:r>
              <a:rPr lang="sr-Cyrl-RS" dirty="0" smtClean="0"/>
              <a:t>која</a:t>
            </a:r>
            <a:r>
              <a:rPr lang="vi-VN" dirty="0" smtClean="0"/>
              <a:t> </a:t>
            </a:r>
            <a:r>
              <a:rPr lang="sr-Cyrl-RS" dirty="0" smtClean="0"/>
              <a:t>се</a:t>
            </a:r>
            <a:r>
              <a:rPr lang="vi-VN" dirty="0" smtClean="0"/>
              <a:t> </a:t>
            </a:r>
            <a:r>
              <a:rPr lang="sr-Cyrl-RS" dirty="0" smtClean="0"/>
              <a:t>гарантује</a:t>
            </a:r>
            <a:r>
              <a:rPr lang="vi-VN" dirty="0" smtClean="0"/>
              <a:t> </a:t>
            </a:r>
            <a:r>
              <a:rPr lang="sr-Cyrl-RS" dirty="0" smtClean="0"/>
              <a:t>и</a:t>
            </a:r>
            <a:r>
              <a:rPr lang="vi-VN" dirty="0" smtClean="0"/>
              <a:t> </a:t>
            </a:r>
            <a:r>
              <a:rPr lang="sr-Cyrl-RS" dirty="0" smtClean="0"/>
              <a:t>појединцу</a:t>
            </a:r>
            <a:r>
              <a:rPr lang="vi-VN" dirty="0" smtClean="0"/>
              <a:t> </a:t>
            </a:r>
            <a:r>
              <a:rPr lang="sr-Cyrl-RS" dirty="0" smtClean="0"/>
              <a:t>и</a:t>
            </a:r>
            <a:r>
              <a:rPr lang="vi-VN" dirty="0" smtClean="0"/>
              <a:t> </a:t>
            </a:r>
            <a:r>
              <a:rPr lang="sr-Cyrl-RS" dirty="0" smtClean="0"/>
              <a:t>заједници</a:t>
            </a:r>
            <a:r>
              <a:rPr lang="vi-VN" dirty="0" smtClean="0"/>
              <a:t> </a:t>
            </a:r>
            <a:r>
              <a:rPr lang="sr-Cyrl-RS" dirty="0" smtClean="0"/>
              <a:t>уз</a:t>
            </a:r>
            <a:r>
              <a:rPr lang="vi-VN" dirty="0" smtClean="0"/>
              <a:t> </a:t>
            </a:r>
            <a:r>
              <a:rPr lang="sr-Cyrl-RS" dirty="0" smtClean="0"/>
              <a:t>правичност</a:t>
            </a:r>
            <a:r>
              <a:rPr lang="vi-VN" dirty="0" smtClean="0"/>
              <a:t> </a:t>
            </a:r>
            <a:r>
              <a:rPr lang="sr-Cyrl-RS" dirty="0" smtClean="0"/>
              <a:t>и</a:t>
            </a:r>
            <a:r>
              <a:rPr lang="vi-VN" dirty="0" smtClean="0"/>
              <a:t> </a:t>
            </a:r>
            <a:r>
              <a:rPr lang="sr-Cyrl-RS" dirty="0" smtClean="0"/>
              <a:t>солидарност</a:t>
            </a:r>
            <a:r>
              <a:rPr lang="en-US" dirty="0" smtClean="0"/>
              <a:t> </a:t>
            </a:r>
            <a:r>
              <a:rPr lang="sr-Cyrl-RS" dirty="0" smtClean="0"/>
              <a:t> </a:t>
            </a:r>
          </a:p>
        </p:txBody>
      </p:sp>
    </p:spTree>
    <p:extLst>
      <p:ext uri="{BB962C8B-B14F-4D97-AF65-F5344CB8AC3E}">
        <p14:creationId xmlns:p14="http://schemas.microsoft.com/office/powerpoint/2010/main" val="15618492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7389" y="0"/>
            <a:ext cx="10515600" cy="935641"/>
          </a:xfrm>
        </p:spPr>
        <p:txBody>
          <a:bodyPr>
            <a:normAutofit/>
          </a:bodyPr>
          <a:lstStyle/>
          <a:p>
            <a:pPr algn="ctr"/>
            <a:r>
              <a:rPr lang="ru-RU" sz="3200" b="1" dirty="0" smtClean="0"/>
              <a:t>Основне функције јавног здравља</a:t>
            </a:r>
          </a:p>
        </p:txBody>
      </p:sp>
      <p:sp>
        <p:nvSpPr>
          <p:cNvPr id="3" name="Content Placeholder 2"/>
          <p:cNvSpPr>
            <a:spLocks noGrp="1"/>
          </p:cNvSpPr>
          <p:nvPr>
            <p:ph idx="1"/>
          </p:nvPr>
        </p:nvSpPr>
        <p:spPr>
          <a:xfrm>
            <a:off x="334851" y="1058079"/>
            <a:ext cx="11018949" cy="5799921"/>
          </a:xfrm>
        </p:spPr>
        <p:txBody>
          <a:bodyPr>
            <a:normAutofit fontScale="70000" lnSpcReduction="20000"/>
          </a:bodyPr>
          <a:lstStyle/>
          <a:p>
            <a:pPr marL="514350" indent="-514350">
              <a:buFont typeface="+mj-lt"/>
              <a:buAutoNum type="arabicPeriod"/>
            </a:pPr>
            <a:r>
              <a:rPr lang="sr-Cyrl-RS" sz="3400" dirty="0" smtClean="0"/>
              <a:t>Мониторинг, евалуација и анализа здравственог стања</a:t>
            </a:r>
          </a:p>
          <a:p>
            <a:pPr marL="514350" indent="-514350">
              <a:buFont typeface="+mj-lt"/>
              <a:buAutoNum type="arabicPeriod"/>
            </a:pPr>
            <a:r>
              <a:rPr lang="sr-Cyrl-RS" sz="3400" dirty="0" smtClean="0"/>
              <a:t>Јавноздравствени надзор, истраживање, контрола ризика и претњи по јавно здравље</a:t>
            </a:r>
          </a:p>
          <a:p>
            <a:pPr marL="514350" indent="-514350">
              <a:buFont typeface="+mj-lt"/>
              <a:buAutoNum type="arabicPeriod"/>
            </a:pPr>
            <a:r>
              <a:rPr lang="sr-Cyrl-RS" sz="3400" dirty="0" smtClean="0"/>
              <a:t>Унапређење здравља</a:t>
            </a:r>
          </a:p>
          <a:p>
            <a:pPr marL="514350" indent="-514350">
              <a:buFont typeface="+mj-lt"/>
              <a:buAutoNum type="arabicPeriod"/>
            </a:pPr>
            <a:r>
              <a:rPr lang="sr-Cyrl-RS" sz="3400" dirty="0" smtClean="0"/>
              <a:t>Друштвено учешће у здрављу</a:t>
            </a:r>
          </a:p>
          <a:p>
            <a:pPr marL="514350" indent="-514350">
              <a:buFont typeface="+mj-lt"/>
              <a:buAutoNum type="arabicPeriod"/>
            </a:pPr>
            <a:r>
              <a:rPr lang="sr-Cyrl-RS" sz="3400" dirty="0" smtClean="0"/>
              <a:t>Развој политике и институционалних капацитета за планирање и управљање у јавном здрављу</a:t>
            </a:r>
          </a:p>
          <a:p>
            <a:pPr marL="514350" indent="-514350">
              <a:buFont typeface="+mj-lt"/>
              <a:buAutoNum type="arabicPeriod"/>
            </a:pPr>
            <a:r>
              <a:rPr lang="sr-Cyrl-RS" sz="3400" dirty="0" smtClean="0"/>
              <a:t>Јачање институционалних капацитета за планирање и управљање у јавном здрављу</a:t>
            </a:r>
          </a:p>
          <a:p>
            <a:pPr marL="514350" indent="-514350">
              <a:buFont typeface="+mj-lt"/>
              <a:buAutoNum type="arabicPeriod"/>
            </a:pPr>
            <a:r>
              <a:rPr lang="sr-Cyrl-RS" sz="3400" dirty="0" smtClean="0"/>
              <a:t>Евалуација и унапређивање правичног приступа неопходним здравственим службама</a:t>
            </a:r>
          </a:p>
          <a:p>
            <a:pPr marL="514350" indent="-514350">
              <a:buFont typeface="+mj-lt"/>
              <a:buAutoNum type="arabicPeriod"/>
            </a:pPr>
            <a:r>
              <a:rPr lang="sr-Cyrl-RS" sz="3400" dirty="0" smtClean="0"/>
              <a:t>Развој кадрова и њихово обучавање у оквиру јавног здравља</a:t>
            </a:r>
          </a:p>
          <a:p>
            <a:pPr marL="514350" indent="-514350">
              <a:buFont typeface="+mj-lt"/>
              <a:buAutoNum type="arabicPeriod"/>
            </a:pPr>
            <a:r>
              <a:rPr lang="sr-Cyrl-RS" sz="3400" dirty="0" smtClean="0"/>
              <a:t>Осигурање квалитета здравствене заштите орјентисане ка појединцу и популацији</a:t>
            </a:r>
          </a:p>
          <a:p>
            <a:pPr marL="514350" indent="-514350">
              <a:buFont typeface="+mj-lt"/>
              <a:buAutoNum type="arabicPeriod"/>
            </a:pPr>
            <a:r>
              <a:rPr lang="sr-Cyrl-RS" sz="3400" dirty="0" smtClean="0"/>
              <a:t>Истраживања јавног здравља</a:t>
            </a:r>
          </a:p>
          <a:p>
            <a:pPr marL="514350" indent="-514350">
              <a:buFont typeface="+mj-lt"/>
              <a:buAutoNum type="arabicPeriod"/>
            </a:pPr>
            <a:r>
              <a:rPr lang="sr-Cyrl-RS" sz="3400" dirty="0" smtClean="0"/>
              <a:t>Смањење броја хитних случајева и катастрофа путем превенције, миграције, спремности за реаговање и рехабилитације </a:t>
            </a:r>
          </a:p>
          <a:p>
            <a:pPr marL="514350" indent="-514350">
              <a:buFont typeface="+mj-lt"/>
              <a:buAutoNum type="arabicPeriod"/>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137" y="169182"/>
            <a:ext cx="10515600" cy="935641"/>
          </a:xfrm>
        </p:spPr>
        <p:txBody>
          <a:bodyPr>
            <a:normAutofit/>
          </a:bodyPr>
          <a:lstStyle/>
          <a:p>
            <a:pPr algn="ctr"/>
            <a:r>
              <a:rPr lang="ru-RU" sz="3200" b="1" dirty="0" smtClean="0"/>
              <a:t>Основне услуге јавног здравља</a:t>
            </a:r>
          </a:p>
        </p:txBody>
      </p:sp>
      <p:sp>
        <p:nvSpPr>
          <p:cNvPr id="3" name="Content Placeholder 2"/>
          <p:cNvSpPr>
            <a:spLocks noGrp="1"/>
          </p:cNvSpPr>
          <p:nvPr>
            <p:ph idx="1"/>
          </p:nvPr>
        </p:nvSpPr>
        <p:spPr>
          <a:xfrm>
            <a:off x="334851" y="1058079"/>
            <a:ext cx="11018949" cy="5538663"/>
          </a:xfrm>
        </p:spPr>
        <p:txBody>
          <a:bodyPr>
            <a:normAutofit fontScale="77500" lnSpcReduction="20000"/>
          </a:bodyPr>
          <a:lstStyle/>
          <a:p>
            <a:pPr marL="514350" indent="-514350">
              <a:buAutoNum type="arabicPeriod"/>
            </a:pPr>
            <a:r>
              <a:rPr lang="sr-Cyrl-RS" dirty="0" smtClean="0"/>
              <a:t>Надгледати</a:t>
            </a:r>
            <a:r>
              <a:rPr lang="en-US" dirty="0" smtClean="0"/>
              <a:t> </a:t>
            </a:r>
            <a:r>
              <a:rPr lang="sr-Cyrl-RS" dirty="0" smtClean="0"/>
              <a:t>здравствено</a:t>
            </a:r>
            <a:r>
              <a:rPr lang="en-US" dirty="0" smtClean="0"/>
              <a:t> </a:t>
            </a:r>
            <a:r>
              <a:rPr lang="sr-Cyrl-RS" dirty="0" smtClean="0"/>
              <a:t>стање</a:t>
            </a:r>
            <a:r>
              <a:rPr lang="en-US" dirty="0" smtClean="0"/>
              <a:t> </a:t>
            </a:r>
            <a:r>
              <a:rPr lang="sr-Cyrl-RS" dirty="0" smtClean="0"/>
              <a:t>ради</a:t>
            </a:r>
            <a:r>
              <a:rPr lang="en-US" dirty="0" smtClean="0"/>
              <a:t> </a:t>
            </a:r>
            <a:r>
              <a:rPr lang="sr-Cyrl-RS" dirty="0" smtClean="0"/>
              <a:t>идентификовања</a:t>
            </a:r>
            <a:r>
              <a:rPr lang="en-US" dirty="0" smtClean="0"/>
              <a:t> </a:t>
            </a:r>
            <a:r>
              <a:rPr lang="sr-Cyrl-RS" dirty="0" smtClean="0"/>
              <a:t>здравствених</a:t>
            </a:r>
            <a:r>
              <a:rPr lang="en-US" dirty="0" smtClean="0"/>
              <a:t> </a:t>
            </a:r>
            <a:r>
              <a:rPr lang="sr-Cyrl-RS" dirty="0" smtClean="0"/>
              <a:t>проблема</a:t>
            </a:r>
            <a:r>
              <a:rPr lang="en-US" dirty="0" smtClean="0"/>
              <a:t> </a:t>
            </a:r>
            <a:r>
              <a:rPr lang="sr-Cyrl-RS" dirty="0" smtClean="0"/>
              <a:t>заједнице</a:t>
            </a:r>
            <a:r>
              <a:rPr lang="en-US" dirty="0" smtClean="0"/>
              <a:t> </a:t>
            </a:r>
            <a:endParaRPr lang="sr-Cyrl-RS" dirty="0" smtClean="0"/>
          </a:p>
          <a:p>
            <a:pPr marL="514350" indent="-514350">
              <a:buAutoNum type="arabicPeriod"/>
            </a:pPr>
            <a:r>
              <a:rPr lang="sr-Cyrl-RS" dirty="0" smtClean="0"/>
              <a:t>Дијагностиковати</a:t>
            </a:r>
            <a:r>
              <a:rPr lang="en-US" dirty="0" smtClean="0"/>
              <a:t> </a:t>
            </a:r>
            <a:r>
              <a:rPr lang="sr-Cyrl-RS" dirty="0" smtClean="0"/>
              <a:t>и</a:t>
            </a:r>
            <a:r>
              <a:rPr lang="en-US" dirty="0" smtClean="0"/>
              <a:t> </a:t>
            </a:r>
            <a:r>
              <a:rPr lang="sr-Cyrl-RS" dirty="0" smtClean="0"/>
              <a:t>истражити</a:t>
            </a:r>
            <a:r>
              <a:rPr lang="en-US" dirty="0" smtClean="0"/>
              <a:t> </a:t>
            </a:r>
            <a:r>
              <a:rPr lang="sr-Cyrl-RS" dirty="0" smtClean="0"/>
              <a:t>здравствене</a:t>
            </a:r>
            <a:r>
              <a:rPr lang="en-US" dirty="0" smtClean="0"/>
              <a:t> </a:t>
            </a:r>
            <a:r>
              <a:rPr lang="sr-Cyrl-RS" dirty="0" smtClean="0"/>
              <a:t>проблеме</a:t>
            </a:r>
            <a:r>
              <a:rPr lang="en-US" dirty="0" smtClean="0"/>
              <a:t> </a:t>
            </a:r>
            <a:r>
              <a:rPr lang="sr-Cyrl-RS" dirty="0" smtClean="0"/>
              <a:t>и</a:t>
            </a:r>
            <a:r>
              <a:rPr lang="en-US" dirty="0" smtClean="0"/>
              <a:t> </a:t>
            </a:r>
            <a:r>
              <a:rPr lang="sr-Cyrl-RS" dirty="0" smtClean="0"/>
              <a:t>ризике</a:t>
            </a:r>
            <a:r>
              <a:rPr lang="en-US" dirty="0" smtClean="0"/>
              <a:t> </a:t>
            </a:r>
            <a:r>
              <a:rPr lang="sr-Cyrl-RS" dirty="0" smtClean="0"/>
              <a:t>у</a:t>
            </a:r>
            <a:r>
              <a:rPr lang="en-US" dirty="0" smtClean="0"/>
              <a:t> </a:t>
            </a:r>
            <a:r>
              <a:rPr lang="sr-Cyrl-RS" dirty="0" smtClean="0"/>
              <a:t>заједници</a:t>
            </a:r>
          </a:p>
          <a:p>
            <a:pPr marL="514350" indent="-514350">
              <a:buAutoNum type="arabicPeriod"/>
            </a:pPr>
            <a:r>
              <a:rPr lang="sr-Cyrl-RS" dirty="0" smtClean="0"/>
              <a:t>Информисати</a:t>
            </a:r>
            <a:r>
              <a:rPr lang="en-US" dirty="0" smtClean="0"/>
              <a:t>, </a:t>
            </a:r>
            <a:r>
              <a:rPr lang="sr-Cyrl-RS" dirty="0" smtClean="0"/>
              <a:t>образовати</a:t>
            </a:r>
            <a:r>
              <a:rPr lang="en-US" dirty="0" smtClean="0"/>
              <a:t> </a:t>
            </a:r>
            <a:r>
              <a:rPr lang="sr-Cyrl-RS" dirty="0" smtClean="0"/>
              <a:t>и</a:t>
            </a:r>
            <a:r>
              <a:rPr lang="en-US" dirty="0" smtClean="0"/>
              <a:t> </a:t>
            </a:r>
            <a:r>
              <a:rPr lang="sr-Cyrl-RS" dirty="0" smtClean="0"/>
              <a:t>оспособити</a:t>
            </a:r>
            <a:r>
              <a:rPr lang="en-US" dirty="0" smtClean="0"/>
              <a:t> </a:t>
            </a:r>
            <a:r>
              <a:rPr lang="sr-Cyrl-RS" dirty="0" smtClean="0"/>
              <a:t>људе</a:t>
            </a:r>
            <a:r>
              <a:rPr lang="en-US" dirty="0" smtClean="0"/>
              <a:t> </a:t>
            </a:r>
            <a:r>
              <a:rPr lang="sr-Cyrl-RS" dirty="0" smtClean="0"/>
              <a:t>по</a:t>
            </a:r>
            <a:r>
              <a:rPr lang="en-US" dirty="0" smtClean="0"/>
              <a:t> </a:t>
            </a:r>
            <a:r>
              <a:rPr lang="sr-Cyrl-RS" dirty="0" smtClean="0"/>
              <a:t>здравственим</a:t>
            </a:r>
            <a:r>
              <a:rPr lang="en-US" dirty="0" smtClean="0"/>
              <a:t> </a:t>
            </a:r>
            <a:r>
              <a:rPr lang="sr-Cyrl-RS" dirty="0" smtClean="0"/>
              <a:t>питањима</a:t>
            </a:r>
            <a:r>
              <a:rPr lang="en-US" dirty="0" smtClean="0"/>
              <a:t> </a:t>
            </a:r>
            <a:endParaRPr lang="sr-Cyrl-RS" dirty="0" smtClean="0"/>
          </a:p>
          <a:p>
            <a:pPr marL="514350" indent="-514350">
              <a:buAutoNum type="arabicPeriod"/>
            </a:pPr>
            <a:r>
              <a:rPr lang="sr-Cyrl-RS" dirty="0" smtClean="0"/>
              <a:t>Покренути</a:t>
            </a:r>
            <a:r>
              <a:rPr lang="en-US" dirty="0" smtClean="0"/>
              <a:t> </a:t>
            </a:r>
            <a:r>
              <a:rPr lang="sr-Cyrl-RS" dirty="0" smtClean="0"/>
              <a:t>партнерства</a:t>
            </a:r>
            <a:r>
              <a:rPr lang="en-US" dirty="0" smtClean="0"/>
              <a:t> </a:t>
            </a:r>
            <a:r>
              <a:rPr lang="sr-Cyrl-RS" dirty="0" smtClean="0"/>
              <a:t>у</a:t>
            </a:r>
            <a:r>
              <a:rPr lang="en-US" dirty="0" smtClean="0"/>
              <a:t> </a:t>
            </a:r>
            <a:r>
              <a:rPr lang="sr-Cyrl-RS" dirty="0" smtClean="0"/>
              <a:t>заједници</a:t>
            </a:r>
            <a:r>
              <a:rPr lang="en-US" dirty="0" smtClean="0"/>
              <a:t> </a:t>
            </a:r>
            <a:r>
              <a:rPr lang="sr-Cyrl-RS" dirty="0" smtClean="0"/>
              <a:t>за</a:t>
            </a:r>
            <a:r>
              <a:rPr lang="en-US" dirty="0" smtClean="0"/>
              <a:t> </a:t>
            </a:r>
            <a:r>
              <a:rPr lang="sr-Cyrl-RS" dirty="0" smtClean="0"/>
              <a:t>идентификацију</a:t>
            </a:r>
            <a:r>
              <a:rPr lang="en-US" dirty="0" smtClean="0"/>
              <a:t> </a:t>
            </a:r>
            <a:r>
              <a:rPr lang="sr-Cyrl-RS" dirty="0" smtClean="0"/>
              <a:t>и</a:t>
            </a:r>
            <a:r>
              <a:rPr lang="en-US" dirty="0" smtClean="0"/>
              <a:t> </a:t>
            </a:r>
            <a:r>
              <a:rPr lang="sr-Cyrl-RS" dirty="0" smtClean="0"/>
              <a:t>решавање</a:t>
            </a:r>
            <a:r>
              <a:rPr lang="en-US" dirty="0" smtClean="0"/>
              <a:t> </a:t>
            </a:r>
            <a:r>
              <a:rPr lang="sr-Cyrl-RS" dirty="0" smtClean="0"/>
              <a:t>здравствених</a:t>
            </a:r>
            <a:r>
              <a:rPr lang="en-US" dirty="0" smtClean="0"/>
              <a:t> </a:t>
            </a:r>
            <a:r>
              <a:rPr lang="sr-Cyrl-RS" dirty="0" smtClean="0"/>
              <a:t>проблема</a:t>
            </a:r>
          </a:p>
          <a:p>
            <a:pPr marL="514350" indent="-514350">
              <a:buAutoNum type="arabicPeriod"/>
            </a:pPr>
            <a:r>
              <a:rPr lang="sr-Cyrl-RS" dirty="0" smtClean="0"/>
              <a:t>Осмислити</a:t>
            </a:r>
            <a:r>
              <a:rPr lang="en-US" dirty="0" smtClean="0"/>
              <a:t> </a:t>
            </a:r>
            <a:r>
              <a:rPr lang="sr-Cyrl-RS" dirty="0" smtClean="0"/>
              <a:t>политику</a:t>
            </a:r>
            <a:r>
              <a:rPr lang="en-US" dirty="0" smtClean="0"/>
              <a:t> </a:t>
            </a:r>
            <a:r>
              <a:rPr lang="sr-Cyrl-RS" dirty="0" smtClean="0"/>
              <a:t>и</a:t>
            </a:r>
            <a:r>
              <a:rPr lang="en-US" dirty="0" smtClean="0"/>
              <a:t> </a:t>
            </a:r>
            <a:r>
              <a:rPr lang="sr-Cyrl-RS" dirty="0" smtClean="0"/>
              <a:t>планове</a:t>
            </a:r>
            <a:r>
              <a:rPr lang="en-US" dirty="0" smtClean="0"/>
              <a:t> </a:t>
            </a:r>
            <a:r>
              <a:rPr lang="sr-Cyrl-RS" dirty="0" smtClean="0"/>
              <a:t>за</a:t>
            </a:r>
            <a:r>
              <a:rPr lang="en-US" dirty="0" smtClean="0"/>
              <a:t> </a:t>
            </a:r>
            <a:r>
              <a:rPr lang="sr-Cyrl-RS" dirty="0" smtClean="0"/>
              <a:t>подршку</a:t>
            </a:r>
            <a:r>
              <a:rPr lang="en-US" dirty="0" smtClean="0"/>
              <a:t> </a:t>
            </a:r>
            <a:r>
              <a:rPr lang="sr-Cyrl-RS" dirty="0" smtClean="0"/>
              <a:t>појединачним</a:t>
            </a:r>
            <a:r>
              <a:rPr lang="en-US" dirty="0" smtClean="0"/>
              <a:t> </a:t>
            </a:r>
            <a:r>
              <a:rPr lang="sr-Cyrl-RS" dirty="0" smtClean="0"/>
              <a:t>и</a:t>
            </a:r>
            <a:r>
              <a:rPr lang="en-US" dirty="0" smtClean="0"/>
              <a:t> </a:t>
            </a:r>
            <a:r>
              <a:rPr lang="sr-Cyrl-RS" dirty="0" smtClean="0"/>
              <a:t>заједничким</a:t>
            </a:r>
            <a:r>
              <a:rPr lang="en-US" dirty="0" smtClean="0"/>
              <a:t> </a:t>
            </a:r>
            <a:r>
              <a:rPr lang="sr-Cyrl-RS" dirty="0" smtClean="0"/>
              <a:t>здравственим</a:t>
            </a:r>
            <a:r>
              <a:rPr lang="en-US" dirty="0" smtClean="0"/>
              <a:t> </a:t>
            </a:r>
            <a:r>
              <a:rPr lang="sr-Cyrl-RS" dirty="0" smtClean="0"/>
              <a:t>напорима</a:t>
            </a:r>
          </a:p>
          <a:p>
            <a:pPr marL="514350" indent="-514350">
              <a:buAutoNum type="arabicPeriod"/>
            </a:pPr>
            <a:r>
              <a:rPr lang="en-US" dirty="0" smtClean="0"/>
              <a:t> </a:t>
            </a:r>
            <a:r>
              <a:rPr lang="sr-Cyrl-RS" dirty="0" smtClean="0"/>
              <a:t>Применити</a:t>
            </a:r>
            <a:r>
              <a:rPr lang="en-US" dirty="0" smtClean="0"/>
              <a:t> </a:t>
            </a:r>
            <a:r>
              <a:rPr lang="sr-Cyrl-RS" dirty="0" smtClean="0"/>
              <a:t>законе</a:t>
            </a:r>
            <a:r>
              <a:rPr lang="en-US" dirty="0" smtClean="0"/>
              <a:t> </a:t>
            </a:r>
            <a:r>
              <a:rPr lang="sr-Cyrl-RS" dirty="0" smtClean="0"/>
              <a:t>и</a:t>
            </a:r>
            <a:r>
              <a:rPr lang="en-US" dirty="0" smtClean="0"/>
              <a:t> </a:t>
            </a:r>
            <a:r>
              <a:rPr lang="sr-Cyrl-RS" dirty="0" smtClean="0"/>
              <a:t>регулативе</a:t>
            </a:r>
            <a:r>
              <a:rPr lang="en-US" dirty="0" smtClean="0"/>
              <a:t> </a:t>
            </a:r>
            <a:r>
              <a:rPr lang="sr-Cyrl-RS" dirty="0" smtClean="0"/>
              <a:t>за</a:t>
            </a:r>
            <a:r>
              <a:rPr lang="en-US" dirty="0" smtClean="0"/>
              <a:t> </a:t>
            </a:r>
            <a:r>
              <a:rPr lang="sr-Cyrl-RS" dirty="0" smtClean="0"/>
              <a:t>заштиту</a:t>
            </a:r>
            <a:r>
              <a:rPr lang="en-US" dirty="0" smtClean="0"/>
              <a:t> </a:t>
            </a:r>
            <a:r>
              <a:rPr lang="sr-Cyrl-RS" dirty="0" smtClean="0"/>
              <a:t>здравља</a:t>
            </a:r>
            <a:r>
              <a:rPr lang="en-US" dirty="0" smtClean="0"/>
              <a:t> </a:t>
            </a:r>
            <a:r>
              <a:rPr lang="sr-Cyrl-RS" dirty="0" smtClean="0"/>
              <a:t>и</a:t>
            </a:r>
            <a:r>
              <a:rPr lang="en-US" dirty="0" smtClean="0"/>
              <a:t> </a:t>
            </a:r>
            <a:r>
              <a:rPr lang="sr-Cyrl-RS" dirty="0" smtClean="0"/>
              <a:t>гарантовање</a:t>
            </a:r>
            <a:r>
              <a:rPr lang="en-US" dirty="0" smtClean="0"/>
              <a:t> </a:t>
            </a:r>
            <a:r>
              <a:rPr lang="sr-Cyrl-RS" dirty="0" smtClean="0"/>
              <a:t>безбедности</a:t>
            </a:r>
          </a:p>
          <a:p>
            <a:pPr marL="514350" indent="-514350">
              <a:buAutoNum type="arabicPeriod"/>
            </a:pPr>
            <a:r>
              <a:rPr lang="en-US" dirty="0" smtClean="0"/>
              <a:t> </a:t>
            </a:r>
            <a:r>
              <a:rPr lang="sr-Cyrl-RS" dirty="0" smtClean="0"/>
              <a:t>Повезати</a:t>
            </a:r>
            <a:r>
              <a:rPr lang="en-US" dirty="0" smtClean="0"/>
              <a:t> </a:t>
            </a:r>
            <a:r>
              <a:rPr lang="sr-Cyrl-RS" dirty="0" smtClean="0"/>
              <a:t>људе</a:t>
            </a:r>
            <a:r>
              <a:rPr lang="en-US" dirty="0" smtClean="0"/>
              <a:t> </a:t>
            </a:r>
            <a:r>
              <a:rPr lang="sr-Cyrl-RS" dirty="0" smtClean="0"/>
              <a:t>са</a:t>
            </a:r>
            <a:r>
              <a:rPr lang="en-US" dirty="0" smtClean="0"/>
              <a:t> </a:t>
            </a:r>
            <a:r>
              <a:rPr lang="sr-Cyrl-RS" dirty="0" smtClean="0"/>
              <a:t>потребним</a:t>
            </a:r>
            <a:r>
              <a:rPr lang="en-US" dirty="0" smtClean="0"/>
              <a:t> </a:t>
            </a:r>
            <a:r>
              <a:rPr lang="sr-Cyrl-RS" dirty="0" smtClean="0"/>
              <a:t>здравственим</a:t>
            </a:r>
            <a:r>
              <a:rPr lang="en-US" dirty="0" smtClean="0"/>
              <a:t> </a:t>
            </a:r>
            <a:r>
              <a:rPr lang="sr-Cyrl-RS" dirty="0" smtClean="0"/>
              <a:t>службама</a:t>
            </a:r>
            <a:r>
              <a:rPr lang="en-US" dirty="0" smtClean="0"/>
              <a:t> </a:t>
            </a:r>
            <a:r>
              <a:rPr lang="sr-Cyrl-RS" dirty="0" smtClean="0"/>
              <a:t>и</a:t>
            </a:r>
            <a:r>
              <a:rPr lang="en-US" dirty="0" smtClean="0"/>
              <a:t> </a:t>
            </a:r>
            <a:r>
              <a:rPr lang="sr-Cyrl-RS" dirty="0" smtClean="0"/>
              <a:t>обезбедити</a:t>
            </a:r>
            <a:r>
              <a:rPr lang="en-US" dirty="0" smtClean="0"/>
              <a:t> </a:t>
            </a:r>
            <a:r>
              <a:rPr lang="sr-Cyrl-RS" dirty="0" smtClean="0"/>
              <a:t>им</a:t>
            </a:r>
            <a:r>
              <a:rPr lang="en-US" dirty="0" smtClean="0"/>
              <a:t> </a:t>
            </a:r>
            <a:r>
              <a:rPr lang="sr-Cyrl-RS" dirty="0" smtClean="0"/>
              <a:t>здравствену</a:t>
            </a:r>
            <a:r>
              <a:rPr lang="en-US" dirty="0" smtClean="0"/>
              <a:t> </a:t>
            </a:r>
            <a:r>
              <a:rPr lang="sr-Cyrl-RS" dirty="0" smtClean="0"/>
              <a:t>заштиту</a:t>
            </a:r>
            <a:r>
              <a:rPr lang="en-US" dirty="0" smtClean="0"/>
              <a:t> </a:t>
            </a:r>
            <a:r>
              <a:rPr lang="sr-Cyrl-RS" dirty="0" smtClean="0"/>
              <a:t>ако</a:t>
            </a:r>
            <a:r>
              <a:rPr lang="en-US" dirty="0" smtClean="0"/>
              <a:t> </a:t>
            </a:r>
            <a:r>
              <a:rPr lang="sr-Cyrl-RS" dirty="0" smtClean="0"/>
              <a:t>је</a:t>
            </a:r>
            <a:r>
              <a:rPr lang="en-US" dirty="0" smtClean="0"/>
              <a:t> </a:t>
            </a:r>
            <a:r>
              <a:rPr lang="sr-Cyrl-RS" dirty="0" smtClean="0"/>
              <a:t>нема</a:t>
            </a:r>
            <a:r>
              <a:rPr lang="en-US" dirty="0" smtClean="0"/>
              <a:t> </a:t>
            </a:r>
            <a:r>
              <a:rPr lang="sr-Cyrl-RS" dirty="0" smtClean="0"/>
              <a:t>на</a:t>
            </a:r>
            <a:r>
              <a:rPr lang="en-US" dirty="0" smtClean="0"/>
              <a:t> </a:t>
            </a:r>
            <a:r>
              <a:rPr lang="sr-Cyrl-RS" dirty="0" smtClean="0"/>
              <a:t>располагању</a:t>
            </a:r>
          </a:p>
          <a:p>
            <a:pPr marL="514350" indent="-514350">
              <a:buAutoNum type="arabicPeriod"/>
            </a:pPr>
            <a:r>
              <a:rPr lang="sr-Cyrl-RS" dirty="0" smtClean="0"/>
              <a:t>Обезбедити</a:t>
            </a:r>
            <a:r>
              <a:rPr lang="en-US" dirty="0" smtClean="0"/>
              <a:t> </a:t>
            </a:r>
            <a:r>
              <a:rPr lang="sr-Cyrl-RS" dirty="0" smtClean="0"/>
              <a:t>способне</a:t>
            </a:r>
            <a:r>
              <a:rPr lang="en-US" dirty="0" smtClean="0"/>
              <a:t> </a:t>
            </a:r>
            <a:r>
              <a:rPr lang="sr-Cyrl-RS" dirty="0" smtClean="0"/>
              <a:t>професионалце</a:t>
            </a:r>
            <a:r>
              <a:rPr lang="en-US" dirty="0" smtClean="0"/>
              <a:t> </a:t>
            </a:r>
            <a:r>
              <a:rPr lang="sr-Cyrl-RS" dirty="0" smtClean="0"/>
              <a:t>за</a:t>
            </a:r>
            <a:r>
              <a:rPr lang="en-US" dirty="0" smtClean="0"/>
              <a:t> </a:t>
            </a:r>
            <a:r>
              <a:rPr lang="sr-Cyrl-RS" dirty="0" smtClean="0"/>
              <a:t>здравствену</a:t>
            </a:r>
            <a:r>
              <a:rPr lang="en-US" dirty="0" smtClean="0"/>
              <a:t> </a:t>
            </a:r>
            <a:r>
              <a:rPr lang="sr-Cyrl-RS" dirty="0" smtClean="0"/>
              <a:t>заштиту</a:t>
            </a:r>
            <a:r>
              <a:rPr lang="en-US" dirty="0" smtClean="0"/>
              <a:t> </a:t>
            </a:r>
            <a:r>
              <a:rPr lang="sr-Cyrl-RS" dirty="0" smtClean="0"/>
              <a:t>популације</a:t>
            </a:r>
            <a:r>
              <a:rPr lang="en-US" dirty="0" smtClean="0"/>
              <a:t> </a:t>
            </a:r>
            <a:r>
              <a:rPr lang="sr-Cyrl-RS" dirty="0" smtClean="0"/>
              <a:t>и</a:t>
            </a:r>
            <a:r>
              <a:rPr lang="en-US" dirty="0" smtClean="0"/>
              <a:t> </a:t>
            </a:r>
            <a:r>
              <a:rPr lang="sr-Cyrl-RS" dirty="0" smtClean="0"/>
              <a:t>појединаца</a:t>
            </a:r>
            <a:r>
              <a:rPr lang="en-US" dirty="0" smtClean="0"/>
              <a:t> </a:t>
            </a:r>
            <a:endParaRPr lang="sr-Cyrl-RS" dirty="0" smtClean="0"/>
          </a:p>
          <a:p>
            <a:pPr marL="514350" indent="-514350">
              <a:buAutoNum type="arabicPeriod"/>
            </a:pPr>
            <a:r>
              <a:rPr lang="sr-Cyrl-RS" dirty="0" smtClean="0"/>
              <a:t>Евалуација</a:t>
            </a:r>
            <a:r>
              <a:rPr lang="en-US" dirty="0" smtClean="0"/>
              <a:t> </a:t>
            </a:r>
            <a:r>
              <a:rPr lang="sr-Cyrl-RS" dirty="0" smtClean="0"/>
              <a:t>ефикасности</a:t>
            </a:r>
            <a:r>
              <a:rPr lang="en-US" dirty="0" smtClean="0"/>
              <a:t>, </a:t>
            </a:r>
            <a:r>
              <a:rPr lang="sr-Cyrl-RS" dirty="0" smtClean="0"/>
              <a:t>приступачности</a:t>
            </a:r>
            <a:r>
              <a:rPr lang="en-US" dirty="0" smtClean="0"/>
              <a:t> </a:t>
            </a:r>
            <a:r>
              <a:rPr lang="sr-Cyrl-RS" dirty="0" smtClean="0"/>
              <a:t>и</a:t>
            </a:r>
            <a:r>
              <a:rPr lang="en-US" dirty="0" smtClean="0"/>
              <a:t> </a:t>
            </a:r>
            <a:r>
              <a:rPr lang="sr-Cyrl-RS" dirty="0" smtClean="0"/>
              <a:t>квалитета</a:t>
            </a:r>
            <a:r>
              <a:rPr lang="en-US" dirty="0" smtClean="0"/>
              <a:t> </a:t>
            </a:r>
            <a:r>
              <a:rPr lang="sr-Cyrl-RS" dirty="0" smtClean="0"/>
              <a:t>здравствене</a:t>
            </a:r>
            <a:r>
              <a:rPr lang="en-US" dirty="0" smtClean="0"/>
              <a:t> </a:t>
            </a:r>
            <a:r>
              <a:rPr lang="sr-Cyrl-RS" dirty="0" smtClean="0"/>
              <a:t>заштите</a:t>
            </a:r>
            <a:r>
              <a:rPr lang="en-US" dirty="0" smtClean="0"/>
              <a:t> </a:t>
            </a:r>
            <a:r>
              <a:rPr lang="sr-Cyrl-RS" dirty="0" smtClean="0"/>
              <a:t>оријентисане</a:t>
            </a:r>
            <a:r>
              <a:rPr lang="en-US" dirty="0" smtClean="0"/>
              <a:t> </a:t>
            </a:r>
            <a:r>
              <a:rPr lang="sr-Cyrl-RS" dirty="0" smtClean="0"/>
              <a:t>ка</a:t>
            </a:r>
            <a:r>
              <a:rPr lang="en-US" dirty="0" smtClean="0"/>
              <a:t> </a:t>
            </a:r>
            <a:r>
              <a:rPr lang="sr-Cyrl-RS" dirty="0" smtClean="0"/>
              <a:t>појединцу</a:t>
            </a:r>
            <a:r>
              <a:rPr lang="en-US" dirty="0" smtClean="0"/>
              <a:t> </a:t>
            </a:r>
            <a:r>
              <a:rPr lang="sr-Cyrl-RS" dirty="0" smtClean="0"/>
              <a:t>и</a:t>
            </a:r>
            <a:r>
              <a:rPr lang="en-US" dirty="0" smtClean="0"/>
              <a:t> </a:t>
            </a:r>
            <a:r>
              <a:rPr lang="sr-Cyrl-RS" dirty="0" smtClean="0"/>
              <a:t>популацији</a:t>
            </a:r>
          </a:p>
          <a:p>
            <a:pPr marL="514350" indent="-514350">
              <a:buAutoNum type="arabicPeriod"/>
            </a:pPr>
            <a:r>
              <a:rPr lang="en-US" dirty="0" smtClean="0"/>
              <a:t>.</a:t>
            </a:r>
            <a:r>
              <a:rPr lang="sr-Cyrl-RS" dirty="0" smtClean="0"/>
              <a:t>Истраживања</a:t>
            </a:r>
            <a:r>
              <a:rPr lang="en-US" dirty="0" smtClean="0"/>
              <a:t> </a:t>
            </a:r>
            <a:r>
              <a:rPr lang="sr-Cyrl-RS" dirty="0" smtClean="0"/>
              <a:t>ради</a:t>
            </a:r>
            <a:r>
              <a:rPr lang="en-US" dirty="0" smtClean="0"/>
              <a:t> </a:t>
            </a:r>
            <a:r>
              <a:rPr lang="sr-Cyrl-RS" dirty="0" smtClean="0"/>
              <a:t>стицања</a:t>
            </a:r>
            <a:r>
              <a:rPr lang="en-US" dirty="0" smtClean="0"/>
              <a:t> </a:t>
            </a:r>
            <a:r>
              <a:rPr lang="sr-Cyrl-RS" dirty="0" smtClean="0"/>
              <a:t>даљег</a:t>
            </a:r>
            <a:r>
              <a:rPr lang="en-US" dirty="0" smtClean="0"/>
              <a:t> </a:t>
            </a:r>
            <a:r>
              <a:rPr lang="sr-Cyrl-RS" dirty="0" smtClean="0"/>
              <a:t>увида</a:t>
            </a:r>
            <a:r>
              <a:rPr lang="en-US" dirty="0" smtClean="0"/>
              <a:t> </a:t>
            </a:r>
            <a:r>
              <a:rPr lang="sr-Cyrl-RS" dirty="0" smtClean="0"/>
              <a:t>и</a:t>
            </a:r>
            <a:r>
              <a:rPr lang="en-US" dirty="0" smtClean="0"/>
              <a:t> </a:t>
            </a:r>
            <a:r>
              <a:rPr lang="sr-Cyrl-RS" dirty="0" smtClean="0"/>
              <a:t>налажење</a:t>
            </a:r>
            <a:r>
              <a:rPr lang="en-US" dirty="0" smtClean="0"/>
              <a:t> </a:t>
            </a:r>
            <a:r>
              <a:rPr lang="sr-Cyrl-RS" dirty="0" smtClean="0"/>
              <a:t>иновативних</a:t>
            </a:r>
            <a:r>
              <a:rPr lang="en-US" dirty="0" smtClean="0"/>
              <a:t> </a:t>
            </a:r>
            <a:r>
              <a:rPr lang="sr-Cyrl-RS" dirty="0" smtClean="0"/>
              <a:t>решења</a:t>
            </a:r>
            <a:r>
              <a:rPr lang="en-US" dirty="0" smtClean="0"/>
              <a:t> </a:t>
            </a:r>
            <a:r>
              <a:rPr lang="sr-Cyrl-RS" dirty="0" smtClean="0"/>
              <a:t>за</a:t>
            </a:r>
            <a:r>
              <a:rPr lang="en-US" dirty="0" smtClean="0"/>
              <a:t> </a:t>
            </a:r>
            <a:r>
              <a:rPr lang="sr-Cyrl-RS" dirty="0" smtClean="0"/>
              <a:t>здравствене</a:t>
            </a:r>
            <a:r>
              <a:rPr lang="en-US" dirty="0" smtClean="0"/>
              <a:t> </a:t>
            </a:r>
            <a:r>
              <a:rPr lang="sr-Cyrl-RS" dirty="0" smtClean="0"/>
              <a:t>проблеме</a:t>
            </a:r>
            <a:r>
              <a:rPr lang="en-US" dirty="0" smtClean="0"/>
              <a:t> </a:t>
            </a: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ru-RU" sz="3200" b="1" dirty="0" smtClean="0"/>
              <a:t>Организације јавноздравствених служби</a:t>
            </a:r>
          </a:p>
        </p:txBody>
      </p:sp>
      <p:sp>
        <p:nvSpPr>
          <p:cNvPr id="3" name="Content Placeholder 2"/>
          <p:cNvSpPr>
            <a:spLocks noGrp="1"/>
          </p:cNvSpPr>
          <p:nvPr>
            <p:ph idx="1"/>
          </p:nvPr>
        </p:nvSpPr>
        <p:spPr>
          <a:xfrm>
            <a:off x="334851" y="1058079"/>
            <a:ext cx="11018949" cy="5538663"/>
          </a:xfrm>
        </p:spPr>
        <p:txBody>
          <a:bodyPr>
            <a:normAutofit/>
          </a:bodyPr>
          <a:lstStyle/>
          <a:p>
            <a:pPr marL="514350" indent="-514350">
              <a:buNone/>
            </a:pPr>
            <a:endParaRPr lang="sr-Cyrl-RS" dirty="0" smtClean="0"/>
          </a:p>
          <a:p>
            <a:pPr marL="514350" indent="-514350">
              <a:buNone/>
            </a:pPr>
            <a:r>
              <a:rPr lang="sr-Cyrl-RS" dirty="0" smtClean="0"/>
              <a:t>Познато је да постоје два основна приступа у организацији јавно здравствених служби </a:t>
            </a:r>
          </a:p>
          <a:p>
            <a:pPr marL="514350" indent="-514350">
              <a:buNone/>
            </a:pPr>
            <a:endParaRPr lang="sr-Cyrl-RS" dirty="0" smtClean="0"/>
          </a:p>
          <a:p>
            <a:pPr marL="971550" lvl="1" indent="-514350">
              <a:buFont typeface="+mj-lt"/>
              <a:buAutoNum type="arabicPeriod"/>
            </a:pPr>
            <a:r>
              <a:rPr lang="sr-Cyrl-RS" dirty="0" smtClean="0"/>
              <a:t>Службе јавног здравља организоване уз подршку владе, у сарадњи са различитим јавним институцијама (унутар и изван здравственог сектора) и са невладиним организацијама на националном и локалном нивоу</a:t>
            </a:r>
          </a:p>
          <a:p>
            <a:pPr marL="971550" lvl="1" indent="-514350">
              <a:buFont typeface="+mj-lt"/>
              <a:buAutoNum type="arabicPeriod"/>
            </a:pPr>
            <a:endParaRPr lang="sr-Cyrl-RS" dirty="0" smtClean="0"/>
          </a:p>
          <a:p>
            <a:pPr marL="971550" lvl="1" indent="-514350">
              <a:buFont typeface="+mj-lt"/>
              <a:buAutoNum type="arabicPeriod"/>
            </a:pPr>
            <a:r>
              <a:rPr lang="sr-Cyrl-RS" dirty="0" smtClean="0"/>
              <a:t>Мреже института за јавно здравље у сарадњи са осталим партнерима на националном и локалном нивоу</a:t>
            </a:r>
          </a:p>
        </p:txBody>
      </p:sp>
    </p:spTree>
    <p:extLst>
      <p:ext uri="{BB962C8B-B14F-4D97-AF65-F5344CB8AC3E}">
        <p14:creationId xmlns:p14="http://schemas.microsoft.com/office/powerpoint/2010/main" val="15618492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Носиоци</a:t>
            </a:r>
            <a:r>
              <a:rPr lang="en-US" sz="3200" b="1" dirty="0" smtClean="0"/>
              <a:t> </a:t>
            </a:r>
            <a:r>
              <a:rPr lang="sr-Cyrl-RS" sz="3200" b="1" dirty="0" smtClean="0"/>
              <a:t>јавног</a:t>
            </a:r>
            <a:r>
              <a:rPr lang="en-US" sz="3200" b="1" dirty="0" smtClean="0"/>
              <a:t> </a:t>
            </a:r>
            <a:r>
              <a:rPr lang="sr-Cyrl-RS" sz="3200" b="1" dirty="0" smtClean="0"/>
              <a:t>здравља</a:t>
            </a:r>
            <a:r>
              <a:rPr lang="en-US" sz="3200" b="1" dirty="0" smtClean="0"/>
              <a:t> </a:t>
            </a:r>
            <a:r>
              <a:rPr lang="sr-Cyrl-RS" sz="3200" b="1" dirty="0" smtClean="0"/>
              <a:t>у</a:t>
            </a:r>
            <a:r>
              <a:rPr lang="en-US" sz="3200" b="1" dirty="0" smtClean="0"/>
              <a:t> </a:t>
            </a:r>
            <a:r>
              <a:rPr lang="sr-Cyrl-RS" sz="3200" b="1" dirty="0" smtClean="0"/>
              <a:t>Србији</a:t>
            </a:r>
            <a:r>
              <a:rPr lang="en-US" sz="3200" b="1" dirty="0" smtClean="0"/>
              <a:t> </a:t>
            </a:r>
            <a:endParaRPr lang="ru-RU" sz="3200" b="1" dirty="0" smtClean="0"/>
          </a:p>
        </p:txBody>
      </p:sp>
      <p:sp>
        <p:nvSpPr>
          <p:cNvPr id="3" name="Content Placeholder 2"/>
          <p:cNvSpPr>
            <a:spLocks noGrp="1"/>
          </p:cNvSpPr>
          <p:nvPr>
            <p:ph idx="1"/>
          </p:nvPr>
        </p:nvSpPr>
        <p:spPr>
          <a:xfrm>
            <a:off x="334851" y="1058079"/>
            <a:ext cx="11018949" cy="5538663"/>
          </a:xfrm>
        </p:spPr>
        <p:txBody>
          <a:bodyPr>
            <a:normAutofit/>
          </a:bodyPr>
          <a:lstStyle/>
          <a:p>
            <a:r>
              <a:rPr lang="sr-Cyrl-RS" dirty="0" smtClean="0"/>
              <a:t>Министарство</a:t>
            </a:r>
            <a:r>
              <a:rPr lang="en-US" dirty="0" smtClean="0"/>
              <a:t> </a:t>
            </a:r>
            <a:r>
              <a:rPr lang="sr-Cyrl-RS" dirty="0" smtClean="0"/>
              <a:t>здравља</a:t>
            </a:r>
            <a:r>
              <a:rPr lang="en-US" dirty="0" smtClean="0"/>
              <a:t> </a:t>
            </a:r>
          </a:p>
          <a:p>
            <a:r>
              <a:rPr lang="sr-Cyrl-RS" dirty="0" smtClean="0"/>
              <a:t>Остала</a:t>
            </a:r>
            <a:r>
              <a:rPr lang="nn-NO" dirty="0" smtClean="0"/>
              <a:t> </a:t>
            </a:r>
            <a:r>
              <a:rPr lang="sr-Cyrl-RS" dirty="0" smtClean="0"/>
              <a:t>Министарства</a:t>
            </a:r>
            <a:r>
              <a:rPr lang="nn-NO" dirty="0" smtClean="0"/>
              <a:t>: </a:t>
            </a:r>
            <a:r>
              <a:rPr lang="sr-Cyrl-RS" dirty="0" smtClean="0"/>
              <a:t>просвете</a:t>
            </a:r>
            <a:r>
              <a:rPr lang="nn-NO" dirty="0" smtClean="0"/>
              <a:t> </a:t>
            </a:r>
            <a:r>
              <a:rPr lang="sr-Cyrl-RS" dirty="0" smtClean="0"/>
              <a:t>и</a:t>
            </a:r>
            <a:r>
              <a:rPr lang="nn-NO" dirty="0" smtClean="0"/>
              <a:t> </a:t>
            </a:r>
            <a:r>
              <a:rPr lang="sr-Cyrl-RS" dirty="0" smtClean="0"/>
              <a:t>науке</a:t>
            </a:r>
            <a:r>
              <a:rPr lang="nn-NO" dirty="0" smtClean="0"/>
              <a:t>, </a:t>
            </a:r>
            <a:r>
              <a:rPr lang="sr-Cyrl-RS" dirty="0" smtClean="0"/>
              <a:t>омладине</a:t>
            </a:r>
            <a:r>
              <a:rPr lang="nn-NO" dirty="0" smtClean="0"/>
              <a:t> </a:t>
            </a:r>
            <a:r>
              <a:rPr lang="sr-Cyrl-RS" dirty="0" smtClean="0"/>
              <a:t>и</a:t>
            </a:r>
            <a:r>
              <a:rPr lang="nn-NO" dirty="0" smtClean="0"/>
              <a:t> </a:t>
            </a:r>
            <a:r>
              <a:rPr lang="sr-Cyrl-RS" dirty="0" smtClean="0"/>
              <a:t>спорта</a:t>
            </a:r>
            <a:r>
              <a:rPr lang="nn-NO" dirty="0" smtClean="0"/>
              <a:t>, </a:t>
            </a:r>
            <a:r>
              <a:rPr lang="sr-Cyrl-RS" dirty="0" smtClean="0"/>
              <a:t>рада</a:t>
            </a:r>
            <a:r>
              <a:rPr lang="nn-NO" dirty="0" smtClean="0"/>
              <a:t> </a:t>
            </a:r>
            <a:r>
              <a:rPr lang="sr-Cyrl-RS" dirty="0" smtClean="0"/>
              <a:t>и</a:t>
            </a:r>
            <a:r>
              <a:rPr lang="nn-NO" dirty="0" smtClean="0"/>
              <a:t> </a:t>
            </a:r>
            <a:r>
              <a:rPr lang="sr-Cyrl-RS" dirty="0" smtClean="0"/>
              <a:t>социјалне</a:t>
            </a:r>
            <a:r>
              <a:rPr lang="nn-NO" dirty="0" smtClean="0"/>
              <a:t> </a:t>
            </a:r>
            <a:r>
              <a:rPr lang="sr-Cyrl-RS" dirty="0" smtClean="0"/>
              <a:t>политике</a:t>
            </a:r>
            <a:r>
              <a:rPr lang="nn-NO" dirty="0" smtClean="0"/>
              <a:t>, </a:t>
            </a:r>
            <a:r>
              <a:rPr lang="sr-Cyrl-RS" dirty="0" smtClean="0"/>
              <a:t>животне</a:t>
            </a:r>
            <a:r>
              <a:rPr lang="nn-NO" dirty="0" smtClean="0"/>
              <a:t> </a:t>
            </a:r>
            <a:r>
              <a:rPr lang="sr-Cyrl-RS" dirty="0" smtClean="0"/>
              <a:t>средине</a:t>
            </a:r>
            <a:r>
              <a:rPr lang="nn-NO" dirty="0" smtClean="0"/>
              <a:t>, </a:t>
            </a:r>
            <a:r>
              <a:rPr lang="sr-Cyrl-RS" dirty="0" smtClean="0"/>
              <a:t>људских</a:t>
            </a:r>
            <a:r>
              <a:rPr lang="nn-NO" dirty="0" smtClean="0"/>
              <a:t> </a:t>
            </a:r>
            <a:r>
              <a:rPr lang="sr-Cyrl-RS" dirty="0" smtClean="0"/>
              <a:t>и</a:t>
            </a:r>
            <a:r>
              <a:rPr lang="nn-NO" dirty="0" smtClean="0"/>
              <a:t> </a:t>
            </a:r>
            <a:r>
              <a:rPr lang="sr-Cyrl-RS" dirty="0" smtClean="0"/>
              <a:t>мањинских</a:t>
            </a:r>
            <a:r>
              <a:rPr lang="nn-NO" dirty="0" smtClean="0"/>
              <a:t> </a:t>
            </a:r>
            <a:r>
              <a:rPr lang="sr-Cyrl-RS" dirty="0" smtClean="0"/>
              <a:t>права</a:t>
            </a:r>
            <a:r>
              <a:rPr lang="nn-NO" dirty="0" smtClean="0"/>
              <a:t>, </a:t>
            </a:r>
            <a:r>
              <a:rPr lang="sr-Cyrl-RS" dirty="0" smtClean="0"/>
              <a:t>државне</a:t>
            </a:r>
            <a:r>
              <a:rPr lang="nn-NO" dirty="0" smtClean="0"/>
              <a:t> </a:t>
            </a:r>
            <a:r>
              <a:rPr lang="sr-Cyrl-RS" dirty="0" smtClean="0"/>
              <a:t>управе</a:t>
            </a:r>
            <a:r>
              <a:rPr lang="nn-NO" dirty="0" smtClean="0"/>
              <a:t> </a:t>
            </a:r>
            <a:r>
              <a:rPr lang="sr-Cyrl-RS" dirty="0" smtClean="0"/>
              <a:t>и</a:t>
            </a:r>
            <a:r>
              <a:rPr lang="nn-NO" dirty="0" smtClean="0"/>
              <a:t> </a:t>
            </a:r>
            <a:r>
              <a:rPr lang="sr-Cyrl-RS" dirty="0" smtClean="0"/>
              <a:t>локалне</a:t>
            </a:r>
            <a:r>
              <a:rPr lang="nn-NO" dirty="0" smtClean="0"/>
              <a:t> </a:t>
            </a:r>
            <a:r>
              <a:rPr lang="sr-Cyrl-RS" dirty="0" smtClean="0"/>
              <a:t>самоуправе</a:t>
            </a:r>
            <a:r>
              <a:rPr lang="nn-NO" dirty="0" smtClean="0"/>
              <a:t>, </a:t>
            </a:r>
            <a:r>
              <a:rPr lang="sr-Cyrl-RS" dirty="0" smtClean="0"/>
              <a:t>и</a:t>
            </a:r>
            <a:r>
              <a:rPr lang="nn-NO" dirty="0" smtClean="0"/>
              <a:t> </a:t>
            </a:r>
            <a:r>
              <a:rPr lang="sr-Cyrl-RS" dirty="0" smtClean="0"/>
              <a:t>друга</a:t>
            </a:r>
            <a:r>
              <a:rPr lang="nn-NO" dirty="0" smtClean="0"/>
              <a:t> </a:t>
            </a:r>
          </a:p>
          <a:p>
            <a:r>
              <a:rPr lang="en-US" dirty="0" smtClean="0"/>
              <a:t> </a:t>
            </a:r>
            <a:r>
              <a:rPr lang="sr-Cyrl-RS" b="1" dirty="0" smtClean="0"/>
              <a:t>Институт</a:t>
            </a:r>
            <a:r>
              <a:rPr lang="en-US" b="1" dirty="0" smtClean="0"/>
              <a:t> </a:t>
            </a:r>
            <a:r>
              <a:rPr lang="sr-Cyrl-RS" b="1" dirty="0" smtClean="0"/>
              <a:t>за</a:t>
            </a:r>
            <a:r>
              <a:rPr lang="en-US" b="1" dirty="0" smtClean="0"/>
              <a:t> </a:t>
            </a:r>
            <a:r>
              <a:rPr lang="sr-Cyrl-RS" b="1" dirty="0" smtClean="0"/>
              <a:t>јавно</a:t>
            </a:r>
            <a:r>
              <a:rPr lang="en-US" b="1" dirty="0" smtClean="0"/>
              <a:t> </a:t>
            </a:r>
            <a:r>
              <a:rPr lang="sr-Cyrl-RS" b="1" dirty="0" smtClean="0"/>
              <a:t>здравље</a:t>
            </a:r>
            <a:r>
              <a:rPr lang="en-US" b="1" dirty="0" smtClean="0"/>
              <a:t> </a:t>
            </a:r>
            <a:r>
              <a:rPr lang="sr-Cyrl-RS" b="1" dirty="0" smtClean="0"/>
              <a:t>Србије</a:t>
            </a:r>
            <a:r>
              <a:rPr lang="en-US" b="1" dirty="0" smtClean="0"/>
              <a:t> „</a:t>
            </a:r>
            <a:r>
              <a:rPr lang="sr-Cyrl-RS" b="1" dirty="0" smtClean="0"/>
              <a:t>Др</a:t>
            </a:r>
            <a:r>
              <a:rPr lang="en-US" b="1" dirty="0" smtClean="0"/>
              <a:t> </a:t>
            </a:r>
            <a:r>
              <a:rPr lang="sr-Cyrl-RS" b="1" dirty="0" smtClean="0"/>
              <a:t>Милан</a:t>
            </a:r>
            <a:r>
              <a:rPr lang="en-US" b="1" dirty="0" smtClean="0"/>
              <a:t> </a:t>
            </a:r>
            <a:r>
              <a:rPr lang="sr-Cyrl-RS" b="1" dirty="0" smtClean="0"/>
              <a:t>Јовановић</a:t>
            </a:r>
            <a:r>
              <a:rPr lang="en-US" b="1" dirty="0" smtClean="0"/>
              <a:t> </a:t>
            </a:r>
            <a:r>
              <a:rPr lang="sr-Cyrl-RS" b="1" dirty="0" smtClean="0"/>
              <a:t>Батут</a:t>
            </a:r>
            <a:r>
              <a:rPr lang="en-US" b="1" dirty="0" smtClean="0"/>
              <a:t>” </a:t>
            </a:r>
            <a:r>
              <a:rPr lang="sr-Cyrl-RS" b="1" dirty="0" smtClean="0"/>
              <a:t>са</a:t>
            </a:r>
            <a:r>
              <a:rPr lang="en-US" b="1" dirty="0" smtClean="0"/>
              <a:t> </a:t>
            </a:r>
            <a:r>
              <a:rPr lang="sr-Cyrl-RS" b="1" dirty="0" smtClean="0"/>
              <a:t>мрежом</a:t>
            </a:r>
            <a:r>
              <a:rPr lang="en-US" b="1" dirty="0" smtClean="0"/>
              <a:t> </a:t>
            </a:r>
            <a:r>
              <a:rPr lang="sr-Cyrl-RS" b="1" dirty="0" smtClean="0"/>
              <a:t>од</a:t>
            </a:r>
            <a:r>
              <a:rPr lang="en-US" b="1" dirty="0" smtClean="0"/>
              <a:t> 22 </a:t>
            </a:r>
            <a:r>
              <a:rPr lang="sr-Cyrl-RS" b="1" dirty="0" smtClean="0"/>
              <a:t>завода</a:t>
            </a:r>
            <a:r>
              <a:rPr lang="en-US" b="1" dirty="0" smtClean="0"/>
              <a:t>/</a:t>
            </a:r>
            <a:r>
              <a:rPr lang="sr-Cyrl-RS" b="1" dirty="0" smtClean="0"/>
              <a:t>института</a:t>
            </a:r>
            <a:r>
              <a:rPr lang="en-US" b="1" dirty="0" smtClean="0"/>
              <a:t> </a:t>
            </a:r>
          </a:p>
          <a:p>
            <a:r>
              <a:rPr lang="en-US" dirty="0" smtClean="0"/>
              <a:t> </a:t>
            </a:r>
            <a:r>
              <a:rPr lang="sr-Cyrl-RS" dirty="0" smtClean="0"/>
              <a:t>Домови</a:t>
            </a:r>
            <a:r>
              <a:rPr lang="en-US" dirty="0" smtClean="0"/>
              <a:t> </a:t>
            </a:r>
            <a:r>
              <a:rPr lang="sr-Cyrl-RS" dirty="0" smtClean="0"/>
              <a:t>здравља</a:t>
            </a:r>
            <a:r>
              <a:rPr lang="en-US" dirty="0" smtClean="0"/>
              <a:t> </a:t>
            </a:r>
          </a:p>
          <a:p>
            <a:r>
              <a:rPr lang="sr-Cyrl-RS" dirty="0" smtClean="0"/>
              <a:t>Инспекције</a:t>
            </a:r>
            <a:r>
              <a:rPr lang="en-US" dirty="0" smtClean="0"/>
              <a:t> </a:t>
            </a:r>
            <a:r>
              <a:rPr lang="sr-Cyrl-RS" dirty="0" smtClean="0"/>
              <a:t>службе</a:t>
            </a:r>
            <a:r>
              <a:rPr lang="en-US" dirty="0" smtClean="0"/>
              <a:t> (</a:t>
            </a:r>
            <a:r>
              <a:rPr lang="sr-Cyrl-RS" dirty="0" smtClean="0"/>
              <a:t>од</a:t>
            </a:r>
            <a:r>
              <a:rPr lang="en-US" dirty="0" smtClean="0"/>
              <a:t> </a:t>
            </a:r>
            <a:r>
              <a:rPr lang="sr-Cyrl-RS" dirty="0" smtClean="0"/>
              <a:t>здравствених</a:t>
            </a:r>
            <a:r>
              <a:rPr lang="en-US" dirty="0" smtClean="0"/>
              <a:t> </a:t>
            </a:r>
            <a:r>
              <a:rPr lang="sr-Cyrl-RS" dirty="0" smtClean="0"/>
              <a:t>и</a:t>
            </a:r>
            <a:r>
              <a:rPr lang="en-US" dirty="0" smtClean="0"/>
              <a:t> </a:t>
            </a:r>
            <a:r>
              <a:rPr lang="sr-Cyrl-RS" dirty="0" smtClean="0"/>
              <a:t>санитарних</a:t>
            </a:r>
            <a:r>
              <a:rPr lang="en-US" dirty="0" smtClean="0"/>
              <a:t> </a:t>
            </a:r>
            <a:r>
              <a:rPr lang="sr-Cyrl-RS" dirty="0" smtClean="0"/>
              <a:t>до</a:t>
            </a:r>
            <a:r>
              <a:rPr lang="en-US" dirty="0" smtClean="0"/>
              <a:t> </a:t>
            </a:r>
            <a:r>
              <a:rPr lang="sr-Cyrl-RS" dirty="0" smtClean="0"/>
              <a:t>комуналних</a:t>
            </a:r>
            <a:r>
              <a:rPr lang="en-US" dirty="0" smtClean="0"/>
              <a:t>, </a:t>
            </a:r>
            <a:r>
              <a:rPr lang="sr-Cyrl-RS" dirty="0" smtClean="0"/>
              <a:t>тржишних</a:t>
            </a:r>
            <a:r>
              <a:rPr lang="en-US" dirty="0" smtClean="0"/>
              <a:t> </a:t>
            </a:r>
            <a:r>
              <a:rPr lang="sr-Cyrl-RS" dirty="0" smtClean="0"/>
              <a:t>и</a:t>
            </a:r>
            <a:r>
              <a:rPr lang="en-US" dirty="0" smtClean="0"/>
              <a:t> </a:t>
            </a:r>
            <a:r>
              <a:rPr lang="sr-Cyrl-RS" dirty="0" smtClean="0"/>
              <a:t>ветеринарских</a:t>
            </a:r>
            <a:r>
              <a:rPr lang="en-US" dirty="0" smtClean="0"/>
              <a:t> </a:t>
            </a:r>
            <a:r>
              <a:rPr lang="sr-Cyrl-RS" dirty="0" smtClean="0"/>
              <a:t>на</a:t>
            </a:r>
            <a:r>
              <a:rPr lang="en-US" dirty="0" smtClean="0"/>
              <a:t> </a:t>
            </a:r>
            <a:r>
              <a:rPr lang="sr-Cyrl-RS" dirty="0" smtClean="0"/>
              <a:t>републичком</a:t>
            </a:r>
            <a:r>
              <a:rPr lang="en-US" dirty="0" smtClean="0"/>
              <a:t> </a:t>
            </a:r>
            <a:r>
              <a:rPr lang="sr-Cyrl-RS" dirty="0" smtClean="0"/>
              <a:t>и</a:t>
            </a:r>
            <a:r>
              <a:rPr lang="en-US" dirty="0" smtClean="0"/>
              <a:t> </a:t>
            </a:r>
            <a:r>
              <a:rPr lang="sr-Cyrl-RS" dirty="0" smtClean="0"/>
              <a:t>регионалном</a:t>
            </a:r>
            <a:r>
              <a:rPr lang="en-US" dirty="0" smtClean="0"/>
              <a:t> </a:t>
            </a:r>
            <a:r>
              <a:rPr lang="sr-Cyrl-RS" dirty="0" smtClean="0"/>
              <a:t>нивоу</a:t>
            </a:r>
            <a:r>
              <a:rPr lang="en-US" dirty="0" smtClean="0"/>
              <a:t>) </a:t>
            </a:r>
          </a:p>
          <a:p>
            <a:r>
              <a:rPr lang="sr-Cyrl-RS" dirty="0" smtClean="0"/>
              <a:t>Образовне</a:t>
            </a:r>
            <a:r>
              <a:rPr lang="en-US" dirty="0" smtClean="0"/>
              <a:t> </a:t>
            </a:r>
            <a:r>
              <a:rPr lang="sr-Cyrl-RS" dirty="0" smtClean="0"/>
              <a:t>институције</a:t>
            </a:r>
            <a:r>
              <a:rPr lang="en-US" dirty="0" smtClean="0"/>
              <a:t> – </a:t>
            </a:r>
            <a:r>
              <a:rPr lang="sr-Cyrl-RS" dirty="0" smtClean="0"/>
              <a:t>факултети</a:t>
            </a:r>
            <a:r>
              <a:rPr lang="en-US" dirty="0" smtClean="0"/>
              <a:t>, </a:t>
            </a:r>
            <a:r>
              <a:rPr lang="sr-Cyrl-RS" dirty="0" smtClean="0"/>
              <a:t>више</a:t>
            </a:r>
            <a:r>
              <a:rPr lang="en-US" dirty="0" smtClean="0"/>
              <a:t> </a:t>
            </a:r>
            <a:r>
              <a:rPr lang="sr-Cyrl-RS" dirty="0" smtClean="0"/>
              <a:t>и</a:t>
            </a:r>
            <a:r>
              <a:rPr lang="en-US" dirty="0" smtClean="0"/>
              <a:t> </a:t>
            </a:r>
            <a:r>
              <a:rPr lang="sr-Cyrl-RS" dirty="0" smtClean="0"/>
              <a:t>средње</a:t>
            </a:r>
            <a:r>
              <a:rPr lang="en-US" dirty="0" smtClean="0"/>
              <a:t> </a:t>
            </a:r>
            <a:r>
              <a:rPr lang="sr-Cyrl-RS" dirty="0" smtClean="0"/>
              <a:t>медицинске</a:t>
            </a:r>
            <a:r>
              <a:rPr lang="en-US" dirty="0" smtClean="0"/>
              <a:t> </a:t>
            </a:r>
            <a:r>
              <a:rPr lang="sr-Cyrl-RS" dirty="0" smtClean="0"/>
              <a:t>школе</a:t>
            </a:r>
            <a:r>
              <a:rPr lang="en-US" dirty="0" smtClean="0"/>
              <a:t>, </a:t>
            </a:r>
            <a:r>
              <a:rPr lang="sr-Cyrl-RS" dirty="0" smtClean="0"/>
              <a:t>основне</a:t>
            </a:r>
            <a:r>
              <a:rPr lang="en-US" dirty="0" smtClean="0"/>
              <a:t> </a:t>
            </a:r>
            <a:r>
              <a:rPr lang="sr-Cyrl-RS" dirty="0" smtClean="0"/>
              <a:t>школе</a:t>
            </a:r>
            <a:r>
              <a:rPr lang="en-US" dirty="0" smtClean="0"/>
              <a:t> </a:t>
            </a:r>
            <a:r>
              <a:rPr lang="sr-Cyrl-RS" dirty="0" smtClean="0"/>
              <a:t>и</a:t>
            </a:r>
            <a:r>
              <a:rPr lang="en-US" dirty="0" smtClean="0"/>
              <a:t> </a:t>
            </a:r>
            <a:r>
              <a:rPr lang="sr-Cyrl-RS" dirty="0" smtClean="0"/>
              <a:t>предшколске</a:t>
            </a:r>
            <a:r>
              <a:rPr lang="en-US" dirty="0" smtClean="0"/>
              <a:t> </a:t>
            </a:r>
            <a:r>
              <a:rPr lang="sr-Cyrl-RS" dirty="0" smtClean="0"/>
              <a:t>институције</a:t>
            </a:r>
            <a:r>
              <a:rPr lang="en-US" dirty="0" smtClean="0"/>
              <a:t> </a:t>
            </a:r>
          </a:p>
          <a:p>
            <a:r>
              <a:rPr lang="sr-Cyrl-RS" dirty="0" smtClean="0"/>
              <a:t>Институције</a:t>
            </a:r>
            <a:r>
              <a:rPr lang="en-US" dirty="0" smtClean="0"/>
              <a:t> </a:t>
            </a:r>
            <a:r>
              <a:rPr lang="sr-Cyrl-RS" dirty="0" smtClean="0"/>
              <a:t>за</a:t>
            </a:r>
            <a:r>
              <a:rPr lang="en-US" dirty="0" smtClean="0"/>
              <a:t> </a:t>
            </a:r>
            <a:r>
              <a:rPr lang="sr-Cyrl-RS" dirty="0" smtClean="0"/>
              <a:t>социјалну</a:t>
            </a:r>
            <a:r>
              <a:rPr lang="en-US" dirty="0" smtClean="0"/>
              <a:t> </a:t>
            </a:r>
            <a:r>
              <a:rPr lang="sr-Cyrl-RS" dirty="0" smtClean="0"/>
              <a:t>заштиту</a:t>
            </a:r>
            <a:endParaRPr lang="en-US"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595313" y="457200"/>
            <a:ext cx="10995025" cy="5943600"/>
          </a:xfrm>
          <a:prstGeom prst="rect">
            <a:avLst/>
          </a:prstGeom>
          <a:noFill/>
          <a:ln w="9525">
            <a:noFill/>
            <a:miter lim="800000"/>
            <a:headEnd/>
            <a:tailEnd/>
          </a:ln>
          <a:effectLst/>
        </p:spPr>
      </p:pic>
      <p:sp>
        <p:nvSpPr>
          <p:cNvPr id="5" name="Title 1"/>
          <p:cNvSpPr txBox="1">
            <a:spLocks/>
          </p:cNvSpPr>
          <p:nvPr/>
        </p:nvSpPr>
        <p:spPr>
          <a:xfrm>
            <a:off x="838200" y="51613"/>
            <a:ext cx="10515600" cy="935641"/>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sr-Cyrl-RS" sz="3200" b="1" i="0" u="none" strike="noStrike" kern="1200" cap="none" spc="0" normalizeH="0" baseline="0" noProof="0" smtClean="0">
                <a:ln>
                  <a:noFill/>
                </a:ln>
                <a:solidFill>
                  <a:schemeClr val="tx1"/>
                </a:solidFill>
                <a:effectLst/>
                <a:uLnTx/>
                <a:uFillTx/>
                <a:latin typeface="+mj-lt"/>
                <a:ea typeface="+mj-ea"/>
                <a:cs typeface="+mj-cs"/>
              </a:rPr>
              <a:t>Носиоци</a:t>
            </a:r>
            <a:r>
              <a:rPr kumimoji="0" lang="en-US" sz="3200" b="1" i="0" u="none" strike="noStrike" kern="1200" cap="none" spc="0" normalizeH="0" baseline="0" noProof="0" smtClean="0">
                <a:ln>
                  <a:noFill/>
                </a:ln>
                <a:solidFill>
                  <a:schemeClr val="tx1"/>
                </a:solidFill>
                <a:effectLst/>
                <a:uLnTx/>
                <a:uFillTx/>
                <a:latin typeface="+mj-lt"/>
                <a:ea typeface="+mj-ea"/>
                <a:cs typeface="+mj-cs"/>
              </a:rPr>
              <a:t> </a:t>
            </a:r>
            <a:r>
              <a:rPr kumimoji="0" lang="sr-Cyrl-RS" sz="3200" b="1" i="0" u="none" strike="noStrike" kern="1200" cap="none" spc="0" normalizeH="0" baseline="0" noProof="0" smtClean="0">
                <a:ln>
                  <a:noFill/>
                </a:ln>
                <a:solidFill>
                  <a:schemeClr val="tx1"/>
                </a:solidFill>
                <a:effectLst/>
                <a:uLnTx/>
                <a:uFillTx/>
                <a:latin typeface="+mj-lt"/>
                <a:ea typeface="+mj-ea"/>
                <a:cs typeface="+mj-cs"/>
              </a:rPr>
              <a:t>јавног</a:t>
            </a:r>
            <a:r>
              <a:rPr kumimoji="0" lang="en-US" sz="3200" b="1" i="0" u="none" strike="noStrike" kern="1200" cap="none" spc="0" normalizeH="0" baseline="0" noProof="0" smtClean="0">
                <a:ln>
                  <a:noFill/>
                </a:ln>
                <a:solidFill>
                  <a:schemeClr val="tx1"/>
                </a:solidFill>
                <a:effectLst/>
                <a:uLnTx/>
                <a:uFillTx/>
                <a:latin typeface="+mj-lt"/>
                <a:ea typeface="+mj-ea"/>
                <a:cs typeface="+mj-cs"/>
              </a:rPr>
              <a:t> </a:t>
            </a:r>
            <a:r>
              <a:rPr kumimoji="0" lang="sr-Cyrl-RS" sz="3200" b="1" i="0" u="none" strike="noStrike" kern="1200" cap="none" spc="0" normalizeH="0" baseline="0" noProof="0" smtClean="0">
                <a:ln>
                  <a:noFill/>
                </a:ln>
                <a:solidFill>
                  <a:schemeClr val="tx1"/>
                </a:solidFill>
                <a:effectLst/>
                <a:uLnTx/>
                <a:uFillTx/>
                <a:latin typeface="+mj-lt"/>
                <a:ea typeface="+mj-ea"/>
                <a:cs typeface="+mj-cs"/>
              </a:rPr>
              <a:t>здравља</a:t>
            </a:r>
            <a:r>
              <a:rPr kumimoji="0" lang="en-US" sz="3200" b="1" i="0" u="none" strike="noStrike" kern="1200" cap="none" spc="0" normalizeH="0" baseline="0" noProof="0" smtClean="0">
                <a:ln>
                  <a:noFill/>
                </a:ln>
                <a:solidFill>
                  <a:schemeClr val="tx1"/>
                </a:solidFill>
                <a:effectLst/>
                <a:uLnTx/>
                <a:uFillTx/>
                <a:latin typeface="+mj-lt"/>
                <a:ea typeface="+mj-ea"/>
                <a:cs typeface="+mj-cs"/>
              </a:rPr>
              <a:t> </a:t>
            </a:r>
            <a:r>
              <a:rPr kumimoji="0" lang="sr-Cyrl-RS" sz="3200" b="1" i="0" u="none" strike="noStrike" kern="1200" cap="none" spc="0" normalizeH="0" baseline="0" noProof="0" smtClean="0">
                <a:ln>
                  <a:noFill/>
                </a:ln>
                <a:solidFill>
                  <a:schemeClr val="tx1"/>
                </a:solidFill>
                <a:effectLst/>
                <a:uLnTx/>
                <a:uFillTx/>
                <a:latin typeface="+mj-lt"/>
                <a:ea typeface="+mj-ea"/>
                <a:cs typeface="+mj-cs"/>
              </a:rPr>
              <a:t>у</a:t>
            </a:r>
            <a:r>
              <a:rPr kumimoji="0" lang="en-US" sz="3200" b="1" i="0" u="none" strike="noStrike" kern="1200" cap="none" spc="0" normalizeH="0" baseline="0" noProof="0" smtClean="0">
                <a:ln>
                  <a:noFill/>
                </a:ln>
                <a:solidFill>
                  <a:schemeClr val="tx1"/>
                </a:solidFill>
                <a:effectLst/>
                <a:uLnTx/>
                <a:uFillTx/>
                <a:latin typeface="+mj-lt"/>
                <a:ea typeface="+mj-ea"/>
                <a:cs typeface="+mj-cs"/>
              </a:rPr>
              <a:t> </a:t>
            </a:r>
            <a:r>
              <a:rPr kumimoji="0" lang="sr-Cyrl-RS" sz="3200" b="1" i="0" u="none" strike="noStrike" kern="1200" cap="none" spc="0" normalizeH="0" baseline="0" noProof="0" smtClean="0">
                <a:ln>
                  <a:noFill/>
                </a:ln>
                <a:solidFill>
                  <a:schemeClr val="tx1"/>
                </a:solidFill>
                <a:effectLst/>
                <a:uLnTx/>
                <a:uFillTx/>
                <a:latin typeface="+mj-lt"/>
                <a:ea typeface="+mj-ea"/>
                <a:cs typeface="+mj-cs"/>
              </a:rPr>
              <a:t>Србији</a:t>
            </a:r>
            <a:r>
              <a:rPr kumimoji="0" lang="en-US" sz="3200" b="1" i="0" u="none" strike="noStrike" kern="1200" cap="none" spc="0" normalizeH="0" baseline="0" noProof="0" smtClean="0">
                <a:ln>
                  <a:noFill/>
                </a:ln>
                <a:solidFill>
                  <a:schemeClr val="tx1"/>
                </a:solidFill>
                <a:effectLst/>
                <a:uLnTx/>
                <a:uFillTx/>
                <a:latin typeface="+mj-lt"/>
                <a:ea typeface="+mj-ea"/>
                <a:cs typeface="+mj-cs"/>
              </a:rPr>
              <a:t> </a:t>
            </a:r>
            <a:endParaRPr kumimoji="0" lang="ru-RU" sz="32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Дефиниције јавног здравља</a:t>
            </a:r>
            <a:endParaRPr lang="en-US" sz="3200" b="1" dirty="0"/>
          </a:p>
        </p:txBody>
      </p:sp>
      <p:sp>
        <p:nvSpPr>
          <p:cNvPr id="3" name="Content Placeholder 2"/>
          <p:cNvSpPr>
            <a:spLocks noGrp="1"/>
          </p:cNvSpPr>
          <p:nvPr>
            <p:ph idx="1"/>
          </p:nvPr>
        </p:nvSpPr>
        <p:spPr>
          <a:xfrm>
            <a:off x="334851" y="1326524"/>
            <a:ext cx="11018949" cy="4850439"/>
          </a:xfrm>
        </p:spPr>
        <p:txBody>
          <a:bodyPr>
            <a:normAutofit/>
          </a:bodyPr>
          <a:lstStyle/>
          <a:p>
            <a:r>
              <a:rPr lang="sr-Cyrl-RS" dirty="0" smtClean="0"/>
              <a:t>80 година касније Светска здравствена организација даје дефиницију јавног здравља</a:t>
            </a:r>
          </a:p>
          <a:p>
            <a:r>
              <a:rPr lang="sr-Cyrl-RS" dirty="0" smtClean="0"/>
              <a:t>„Јавно здравље представља друштвено и политичко деловање којим се тежи ка побољшању здравља, продужењу живота и побољшању његовог квалитета у целокупном становништву а путем промоције здравља, превенције болести и других облика здравствених интервенција‟</a:t>
            </a:r>
          </a:p>
          <a:p>
            <a:r>
              <a:rPr lang="sr-Cyrl-RS" dirty="0" smtClean="0"/>
              <a:t>Амерички институт за медицину даје једну од најпотпунијих дефиниција јавног здравља</a:t>
            </a:r>
          </a:p>
          <a:p>
            <a:r>
              <a:rPr lang="sr-Cyrl-RS" dirty="0" smtClean="0"/>
              <a:t>„Јавно здравље је оно што ми, као друштво, заједно чинимо да бисмо обезбедили услове да људи буду здрави‟</a:t>
            </a:r>
            <a:endParaRPr lang="en-US" dirty="0"/>
          </a:p>
        </p:txBody>
      </p:sp>
    </p:spTree>
    <p:extLst>
      <p:ext uri="{BB962C8B-B14F-4D97-AF65-F5344CB8AC3E}">
        <p14:creationId xmlns:p14="http://schemas.microsoft.com/office/powerpoint/2010/main" val="15618492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Изазови</a:t>
            </a:r>
            <a:r>
              <a:rPr lang="en-US" sz="3200" b="1" dirty="0" smtClean="0"/>
              <a:t> </a:t>
            </a:r>
            <a:r>
              <a:rPr lang="sr-Cyrl-RS" sz="3200" b="1" dirty="0" smtClean="0"/>
              <a:t>јавног</a:t>
            </a:r>
            <a:r>
              <a:rPr lang="en-US" sz="3200" b="1" dirty="0" smtClean="0"/>
              <a:t> </a:t>
            </a:r>
            <a:r>
              <a:rPr lang="sr-Cyrl-RS" sz="3200" b="1" dirty="0" smtClean="0"/>
              <a:t>здравља</a:t>
            </a:r>
            <a:endParaRPr lang="ru-RU" sz="3200" b="1" dirty="0" smtClean="0"/>
          </a:p>
        </p:txBody>
      </p:sp>
      <p:sp>
        <p:nvSpPr>
          <p:cNvPr id="3" name="Content Placeholder 2"/>
          <p:cNvSpPr>
            <a:spLocks noGrp="1"/>
          </p:cNvSpPr>
          <p:nvPr>
            <p:ph idx="1"/>
          </p:nvPr>
        </p:nvSpPr>
        <p:spPr>
          <a:xfrm>
            <a:off x="334851" y="1058079"/>
            <a:ext cx="11018949" cy="5538663"/>
          </a:xfrm>
        </p:spPr>
        <p:txBody>
          <a:bodyPr>
            <a:normAutofit lnSpcReduction="10000"/>
          </a:bodyPr>
          <a:lstStyle/>
          <a:p>
            <a:pPr>
              <a:buNone/>
            </a:pPr>
            <a:r>
              <a:rPr lang="pl-PL" dirty="0" smtClean="0"/>
              <a:t>•</a:t>
            </a:r>
            <a:r>
              <a:rPr lang="sr-Cyrl-RS" b="1" dirty="0" smtClean="0"/>
              <a:t>Оружја</a:t>
            </a:r>
            <a:r>
              <a:rPr lang="pl-PL" b="1" dirty="0" smtClean="0"/>
              <a:t> </a:t>
            </a:r>
            <a:r>
              <a:rPr lang="sr-Cyrl-RS" b="1" dirty="0" smtClean="0"/>
              <a:t>масовне</a:t>
            </a:r>
            <a:r>
              <a:rPr lang="pl-PL" b="1" dirty="0" smtClean="0"/>
              <a:t> </a:t>
            </a:r>
            <a:r>
              <a:rPr lang="sr-Cyrl-RS" b="1" dirty="0" smtClean="0"/>
              <a:t>деструкције</a:t>
            </a:r>
            <a:r>
              <a:rPr lang="pl-PL" b="1" dirty="0" smtClean="0"/>
              <a:t> </a:t>
            </a:r>
            <a:r>
              <a:rPr lang="sr-Cyrl-RS" b="1" dirty="0" smtClean="0"/>
              <a:t>и</a:t>
            </a:r>
            <a:r>
              <a:rPr lang="pl-PL" b="1" dirty="0" smtClean="0"/>
              <a:t> </a:t>
            </a:r>
            <a:r>
              <a:rPr lang="sr-Cyrl-RS" b="1" dirty="0" smtClean="0"/>
              <a:t>природне</a:t>
            </a:r>
            <a:r>
              <a:rPr lang="pl-PL" b="1" dirty="0" smtClean="0"/>
              <a:t> </a:t>
            </a:r>
            <a:r>
              <a:rPr lang="sr-Cyrl-RS" b="1" dirty="0" smtClean="0"/>
              <a:t>катастрофе</a:t>
            </a:r>
            <a:endParaRPr lang="pl-PL" b="1" dirty="0" smtClean="0"/>
          </a:p>
          <a:p>
            <a:pPr lvl="1">
              <a:buNone/>
            </a:pPr>
            <a:r>
              <a:rPr lang="en-US" dirty="0" smtClean="0"/>
              <a:t>•</a:t>
            </a:r>
            <a:r>
              <a:rPr lang="sr-Cyrl-RS" dirty="0" smtClean="0"/>
              <a:t>тероризам</a:t>
            </a:r>
            <a:r>
              <a:rPr lang="en-US" dirty="0" smtClean="0"/>
              <a:t>, </a:t>
            </a:r>
            <a:r>
              <a:rPr lang="sr-Cyrl-RS" dirty="0" smtClean="0"/>
              <a:t>посебно</a:t>
            </a:r>
            <a:r>
              <a:rPr lang="en-US" dirty="0" smtClean="0"/>
              <a:t> </a:t>
            </a:r>
            <a:r>
              <a:rPr lang="sr-Cyrl-RS" dirty="0" smtClean="0"/>
              <a:t>биотероризам</a:t>
            </a:r>
            <a:endParaRPr lang="en-US" dirty="0" smtClean="0"/>
          </a:p>
          <a:p>
            <a:pPr lvl="1">
              <a:buNone/>
            </a:pPr>
            <a:r>
              <a:rPr lang="en-US" dirty="0" smtClean="0"/>
              <a:t>•</a:t>
            </a:r>
            <a:r>
              <a:rPr lang="sr-Cyrl-RS" dirty="0" smtClean="0"/>
              <a:t>земљотреси</a:t>
            </a:r>
            <a:r>
              <a:rPr lang="en-US" dirty="0" smtClean="0"/>
              <a:t>, </a:t>
            </a:r>
            <a:r>
              <a:rPr lang="sr-Cyrl-RS" dirty="0" smtClean="0"/>
              <a:t>поплаве</a:t>
            </a:r>
            <a:endParaRPr lang="en-US" dirty="0" smtClean="0"/>
          </a:p>
          <a:p>
            <a:pPr>
              <a:buNone/>
            </a:pPr>
            <a:r>
              <a:rPr lang="en-US" dirty="0" smtClean="0"/>
              <a:t>•</a:t>
            </a:r>
            <a:r>
              <a:rPr lang="sr-Cyrl-RS" b="1" dirty="0" smtClean="0"/>
              <a:t>Инфективне</a:t>
            </a:r>
            <a:r>
              <a:rPr lang="en-US" b="1" dirty="0" smtClean="0"/>
              <a:t> </a:t>
            </a:r>
            <a:r>
              <a:rPr lang="sr-Cyrl-RS" b="1" dirty="0" smtClean="0"/>
              <a:t>болести</a:t>
            </a:r>
            <a:endParaRPr lang="en-US" b="1" dirty="0" smtClean="0"/>
          </a:p>
          <a:p>
            <a:pPr lvl="1">
              <a:buNone/>
            </a:pPr>
            <a:r>
              <a:rPr lang="en-US" dirty="0" smtClean="0"/>
              <a:t>•</a:t>
            </a:r>
            <a:r>
              <a:rPr lang="sr-Cyrl-RS" dirty="0" smtClean="0"/>
              <a:t>нови</a:t>
            </a:r>
            <a:r>
              <a:rPr lang="en-US" dirty="0" smtClean="0"/>
              <a:t> </a:t>
            </a:r>
            <a:r>
              <a:rPr lang="sr-Cyrl-RS" dirty="0" smtClean="0"/>
              <a:t>узрочници </a:t>
            </a:r>
            <a:r>
              <a:rPr lang="en-US" dirty="0" smtClean="0"/>
              <a:t>(</a:t>
            </a:r>
            <a:r>
              <a:rPr lang="sr-Cyrl-RS" dirty="0" smtClean="0"/>
              <a:t>е</a:t>
            </a:r>
            <a:r>
              <a:rPr lang="en-US" dirty="0" smtClean="0"/>
              <a:t>.</a:t>
            </a:r>
            <a:r>
              <a:rPr lang="sr-Cyrl-RS" dirty="0" smtClean="0"/>
              <a:t>г</a:t>
            </a:r>
            <a:r>
              <a:rPr lang="en-US" dirty="0" smtClean="0"/>
              <a:t>. </a:t>
            </a:r>
            <a:r>
              <a:rPr lang="sr-Cyrl-RS" dirty="0" smtClean="0"/>
              <a:t>САРС</a:t>
            </a:r>
            <a:r>
              <a:rPr lang="en-US" dirty="0" smtClean="0"/>
              <a:t>, “</a:t>
            </a:r>
            <a:r>
              <a:rPr lang="sr-Cyrl-RS" dirty="0" smtClean="0"/>
              <a:t>птичји</a:t>
            </a:r>
            <a:r>
              <a:rPr lang="en-US" dirty="0" smtClean="0"/>
              <a:t> </a:t>
            </a:r>
            <a:r>
              <a:rPr lang="sr-Cyrl-RS" dirty="0" smtClean="0"/>
              <a:t>грип</a:t>
            </a:r>
            <a:r>
              <a:rPr lang="en-US" dirty="0" smtClean="0"/>
              <a:t>”, “</a:t>
            </a:r>
            <a:r>
              <a:rPr lang="sr-Cyrl-RS" dirty="0" smtClean="0"/>
              <a:t>свињски</a:t>
            </a:r>
            <a:r>
              <a:rPr lang="en-US" dirty="0" smtClean="0"/>
              <a:t> </a:t>
            </a:r>
            <a:r>
              <a:rPr lang="sr-Cyrl-RS" dirty="0" smtClean="0"/>
              <a:t>грип</a:t>
            </a:r>
            <a:r>
              <a:rPr lang="en-US" dirty="0" smtClean="0"/>
              <a:t>”)</a:t>
            </a:r>
          </a:p>
          <a:p>
            <a:pPr lvl="1">
              <a:buNone/>
            </a:pPr>
            <a:r>
              <a:rPr lang="en-US" dirty="0" smtClean="0"/>
              <a:t>•</a:t>
            </a:r>
            <a:r>
              <a:rPr lang="sr-Cyrl-RS" dirty="0" smtClean="0"/>
              <a:t>старе</a:t>
            </a:r>
            <a:r>
              <a:rPr lang="en-US" dirty="0" smtClean="0"/>
              <a:t> </a:t>
            </a:r>
            <a:r>
              <a:rPr lang="sr-Cyrl-RS" dirty="0" smtClean="0"/>
              <a:t>болести</a:t>
            </a:r>
            <a:r>
              <a:rPr lang="en-US" dirty="0" smtClean="0"/>
              <a:t> </a:t>
            </a:r>
            <a:r>
              <a:rPr lang="sr-Cyrl-RS" dirty="0" smtClean="0"/>
              <a:t>каоТБЦ</a:t>
            </a:r>
            <a:endParaRPr lang="en-US" dirty="0" smtClean="0"/>
          </a:p>
          <a:p>
            <a:pPr lvl="1">
              <a:buNone/>
            </a:pPr>
            <a:r>
              <a:rPr lang="en-US" dirty="0" smtClean="0"/>
              <a:t>•</a:t>
            </a:r>
            <a:r>
              <a:rPr lang="sr-Cyrl-RS" dirty="0" smtClean="0"/>
              <a:t>резистенца</a:t>
            </a:r>
            <a:r>
              <a:rPr lang="en-US" dirty="0" smtClean="0"/>
              <a:t> </a:t>
            </a:r>
            <a:r>
              <a:rPr lang="sr-Cyrl-RS" dirty="0" smtClean="0"/>
              <a:t>на</a:t>
            </a:r>
            <a:r>
              <a:rPr lang="en-US" dirty="0" smtClean="0"/>
              <a:t> </a:t>
            </a:r>
            <a:r>
              <a:rPr lang="sr-Cyrl-RS" dirty="0" smtClean="0"/>
              <a:t>антибиотике</a:t>
            </a:r>
            <a:endParaRPr lang="en-US" dirty="0" smtClean="0"/>
          </a:p>
          <a:p>
            <a:pPr>
              <a:buNone/>
            </a:pPr>
            <a:r>
              <a:rPr lang="en-US" dirty="0" smtClean="0"/>
              <a:t>•</a:t>
            </a:r>
            <a:r>
              <a:rPr lang="sr-Cyrl-RS" b="1" dirty="0" smtClean="0"/>
              <a:t>Незаразне</a:t>
            </a:r>
            <a:r>
              <a:rPr lang="en-US" b="1" dirty="0" smtClean="0"/>
              <a:t> </a:t>
            </a:r>
            <a:r>
              <a:rPr lang="sr-Cyrl-RS" b="1" dirty="0" smtClean="0"/>
              <a:t>болести</a:t>
            </a:r>
            <a:endParaRPr lang="en-US" b="1" dirty="0" smtClean="0"/>
          </a:p>
          <a:p>
            <a:pPr lvl="1">
              <a:buNone/>
            </a:pPr>
            <a:r>
              <a:rPr lang="en-US" dirty="0" smtClean="0"/>
              <a:t>•</a:t>
            </a:r>
            <a:r>
              <a:rPr lang="sr-Cyrl-RS" dirty="0" smtClean="0"/>
              <a:t>глобална</a:t>
            </a:r>
            <a:r>
              <a:rPr lang="en-US" dirty="0" smtClean="0"/>
              <a:t> </a:t>
            </a:r>
            <a:r>
              <a:rPr lang="sr-Cyrl-RS" dirty="0" smtClean="0"/>
              <a:t>пандемија</a:t>
            </a:r>
            <a:r>
              <a:rPr lang="en-US" dirty="0" smtClean="0"/>
              <a:t> </a:t>
            </a:r>
            <a:r>
              <a:rPr lang="sr-Cyrl-RS" dirty="0" smtClean="0"/>
              <a:t>болести</a:t>
            </a:r>
            <a:r>
              <a:rPr lang="en-US" dirty="0" smtClean="0"/>
              <a:t> </a:t>
            </a:r>
            <a:r>
              <a:rPr lang="sr-Cyrl-RS" dirty="0" smtClean="0"/>
              <a:t>повезаних</a:t>
            </a:r>
            <a:r>
              <a:rPr lang="en-US" dirty="0" smtClean="0"/>
              <a:t> </a:t>
            </a:r>
            <a:r>
              <a:rPr lang="sr-Cyrl-RS" dirty="0" smtClean="0"/>
              <a:t>са</a:t>
            </a:r>
            <a:r>
              <a:rPr lang="en-US" dirty="0" smtClean="0"/>
              <a:t> </a:t>
            </a:r>
            <a:r>
              <a:rPr lang="sr-Cyrl-RS" dirty="0" smtClean="0"/>
              <a:t>пушењем</a:t>
            </a:r>
            <a:endParaRPr lang="en-US" dirty="0" smtClean="0"/>
          </a:p>
          <a:p>
            <a:pPr lvl="1">
              <a:buNone/>
            </a:pPr>
            <a:r>
              <a:rPr lang="en-US" dirty="0" smtClean="0"/>
              <a:t>•</a:t>
            </a:r>
            <a:r>
              <a:rPr lang="sr-Cyrl-RS" dirty="0" smtClean="0"/>
              <a:t>гојазност</a:t>
            </a:r>
            <a:r>
              <a:rPr lang="en-US" dirty="0" smtClean="0"/>
              <a:t> </a:t>
            </a:r>
            <a:r>
              <a:rPr lang="sr-Cyrl-RS" dirty="0" smtClean="0"/>
              <a:t>као</a:t>
            </a:r>
            <a:r>
              <a:rPr lang="en-US" dirty="0" smtClean="0"/>
              <a:t> </a:t>
            </a:r>
            <a:r>
              <a:rPr lang="sr-Cyrl-RS" dirty="0" smtClean="0"/>
              <a:t>глобални</a:t>
            </a:r>
            <a:r>
              <a:rPr lang="en-US" dirty="0" smtClean="0"/>
              <a:t> </a:t>
            </a:r>
            <a:r>
              <a:rPr lang="sr-Cyrl-RS" dirty="0" smtClean="0"/>
              <a:t>проблем</a:t>
            </a:r>
            <a:endParaRPr lang="en-US" dirty="0" smtClean="0"/>
          </a:p>
          <a:p>
            <a:pPr>
              <a:buNone/>
            </a:pPr>
            <a:r>
              <a:rPr lang="it-IT" dirty="0" smtClean="0"/>
              <a:t>•</a:t>
            </a:r>
            <a:r>
              <a:rPr lang="sr-Cyrl-RS" b="1" dirty="0" smtClean="0"/>
              <a:t>Повољни</a:t>
            </a:r>
            <a:r>
              <a:rPr lang="it-IT" b="1" dirty="0" smtClean="0"/>
              <a:t> </a:t>
            </a:r>
            <a:r>
              <a:rPr lang="sr-Cyrl-RS" b="1" dirty="0" smtClean="0"/>
              <a:t>услови</a:t>
            </a:r>
            <a:r>
              <a:rPr lang="it-IT" b="1" dirty="0" smtClean="0"/>
              <a:t> </a:t>
            </a:r>
            <a:r>
              <a:rPr lang="sr-Cyrl-RS" b="1" dirty="0" smtClean="0"/>
              <a:t>за</a:t>
            </a:r>
            <a:r>
              <a:rPr lang="it-IT" b="1" dirty="0" smtClean="0"/>
              <a:t> </a:t>
            </a:r>
            <a:r>
              <a:rPr lang="sr-Cyrl-RS" b="1" dirty="0" smtClean="0"/>
              <a:t>нове</a:t>
            </a:r>
            <a:r>
              <a:rPr lang="it-IT" b="1" dirty="0" smtClean="0"/>
              <a:t> </a:t>
            </a:r>
            <a:r>
              <a:rPr lang="sr-Cyrl-RS" b="1" dirty="0" smtClean="0"/>
              <a:t>претње</a:t>
            </a:r>
            <a:endParaRPr lang="it-IT" b="1" dirty="0" smtClean="0"/>
          </a:p>
          <a:p>
            <a:pPr lvl="1">
              <a:buNone/>
            </a:pPr>
            <a:r>
              <a:rPr lang="en-US" dirty="0" smtClean="0"/>
              <a:t>•</a:t>
            </a:r>
            <a:r>
              <a:rPr lang="sr-Cyrl-RS" dirty="0" smtClean="0"/>
              <a:t>глобализација</a:t>
            </a:r>
            <a:endParaRPr lang="en-US" dirty="0" smtClean="0"/>
          </a:p>
          <a:p>
            <a:pPr lvl="1">
              <a:buNone/>
            </a:pPr>
            <a:r>
              <a:rPr lang="en-US" dirty="0" smtClean="0"/>
              <a:t>•</a:t>
            </a:r>
            <a:r>
              <a:rPr lang="sr-Cyrl-RS" dirty="0" smtClean="0"/>
              <a:t>распад</a:t>
            </a:r>
            <a:r>
              <a:rPr lang="en-US" dirty="0" smtClean="0"/>
              <a:t> </a:t>
            </a:r>
            <a:r>
              <a:rPr lang="sr-Cyrl-RS" dirty="0" smtClean="0"/>
              <a:t>јавно</a:t>
            </a:r>
            <a:r>
              <a:rPr lang="en-US" dirty="0" smtClean="0"/>
              <a:t>-</a:t>
            </a:r>
            <a:r>
              <a:rPr lang="sr-Cyrl-RS" dirty="0" smtClean="0"/>
              <a:t>здравствене</a:t>
            </a:r>
            <a:r>
              <a:rPr lang="en-US" dirty="0" smtClean="0"/>
              <a:t> </a:t>
            </a:r>
            <a:r>
              <a:rPr lang="sr-Cyrl-RS" dirty="0" smtClean="0"/>
              <a:t>инфраструктуре</a:t>
            </a:r>
            <a:endParaRPr lang="en-US"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Промоција здравља</a:t>
            </a:r>
            <a:endParaRPr lang="ru-RU" sz="3200" b="1" dirty="0" smtClean="0"/>
          </a:p>
        </p:txBody>
      </p:sp>
      <p:sp>
        <p:nvSpPr>
          <p:cNvPr id="3" name="Content Placeholder 2"/>
          <p:cNvSpPr>
            <a:spLocks noGrp="1"/>
          </p:cNvSpPr>
          <p:nvPr>
            <p:ph idx="1"/>
          </p:nvPr>
        </p:nvSpPr>
        <p:spPr>
          <a:xfrm>
            <a:off x="334851" y="1058079"/>
            <a:ext cx="11018949" cy="5538663"/>
          </a:xfrm>
        </p:spPr>
        <p:txBody>
          <a:bodyPr>
            <a:normAutofit/>
          </a:bodyPr>
          <a:lstStyle/>
          <a:p>
            <a:pPr>
              <a:buNone/>
            </a:pPr>
            <a:endParaRPr lang="sr-Cyrl-RS" dirty="0" smtClean="0"/>
          </a:p>
          <a:p>
            <a:pPr>
              <a:buNone/>
            </a:pPr>
            <a:endParaRPr lang="sr-Cyrl-RS" dirty="0" smtClean="0"/>
          </a:p>
          <a:p>
            <a:pPr>
              <a:buNone/>
            </a:pPr>
            <a:r>
              <a:rPr lang="sr-Cyrl-RS" dirty="0" smtClean="0"/>
              <a:t>Промоција</a:t>
            </a:r>
            <a:r>
              <a:rPr lang="vi-VN" dirty="0" smtClean="0"/>
              <a:t> </a:t>
            </a:r>
            <a:r>
              <a:rPr lang="sr-Cyrl-RS" dirty="0" smtClean="0"/>
              <a:t>здравља је процес који помаже људима да повећају контролу и преузму одговорност за сопствено здравље како би га унапредили, а остварује се интеракцијом између људи и њихове животне средине, комбинацијом личних избора и друштвених одговорности у циљу очувања здравља</a:t>
            </a:r>
          </a:p>
        </p:txBody>
      </p:sp>
    </p:spTree>
    <p:extLst>
      <p:ext uri="{BB962C8B-B14F-4D97-AF65-F5344CB8AC3E}">
        <p14:creationId xmlns:p14="http://schemas.microsoft.com/office/powerpoint/2010/main" val="15618492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Промоција здравља</a:t>
            </a:r>
            <a:endParaRPr lang="ru-RU" sz="3200" b="1" dirty="0" smtClean="0"/>
          </a:p>
        </p:txBody>
      </p:sp>
      <p:sp>
        <p:nvSpPr>
          <p:cNvPr id="3" name="Content Placeholder 2"/>
          <p:cNvSpPr>
            <a:spLocks noGrp="1"/>
          </p:cNvSpPr>
          <p:nvPr>
            <p:ph idx="1"/>
          </p:nvPr>
        </p:nvSpPr>
        <p:spPr>
          <a:xfrm>
            <a:off x="347914" y="1319337"/>
            <a:ext cx="11018949" cy="5538663"/>
          </a:xfrm>
        </p:spPr>
        <p:txBody>
          <a:bodyPr>
            <a:normAutofit fontScale="77500" lnSpcReduction="20000"/>
          </a:bodyPr>
          <a:lstStyle/>
          <a:p>
            <a:r>
              <a:rPr lang="sr-Cyrl-RS" dirty="0" smtClean="0"/>
              <a:t>Промоција</a:t>
            </a:r>
            <a:r>
              <a:rPr lang="vi-VN" dirty="0" smtClean="0"/>
              <a:t> </a:t>
            </a:r>
            <a:r>
              <a:rPr lang="sr-Cyrl-RS" dirty="0" smtClean="0"/>
              <a:t>здравља</a:t>
            </a:r>
            <a:r>
              <a:rPr lang="vi-VN" dirty="0" smtClean="0"/>
              <a:t> </a:t>
            </a:r>
            <a:r>
              <a:rPr lang="sr-Cyrl-RS" dirty="0" smtClean="0"/>
              <a:t>и</a:t>
            </a:r>
            <a:r>
              <a:rPr lang="vi-VN" dirty="0" smtClean="0"/>
              <a:t> </a:t>
            </a:r>
            <a:r>
              <a:rPr lang="sr-Cyrl-RS" dirty="0" smtClean="0"/>
              <a:t>превенција</a:t>
            </a:r>
            <a:r>
              <a:rPr lang="vi-VN" dirty="0" smtClean="0"/>
              <a:t> </a:t>
            </a:r>
            <a:r>
              <a:rPr lang="sr-Cyrl-RS" dirty="0" smtClean="0"/>
              <a:t>болести</a:t>
            </a:r>
            <a:r>
              <a:rPr lang="vi-VN" dirty="0" smtClean="0"/>
              <a:t> </a:t>
            </a:r>
            <a:r>
              <a:rPr lang="sr-Cyrl-RS" dirty="0" smtClean="0"/>
              <a:t>према Закону о јавном здрављу Србије обухватају</a:t>
            </a:r>
            <a:r>
              <a:rPr lang="vi-VN" dirty="0" smtClean="0"/>
              <a:t>:</a:t>
            </a:r>
          </a:p>
          <a:p>
            <a:pPr>
              <a:buNone/>
            </a:pPr>
            <a:r>
              <a:rPr lang="vi-VN" dirty="0" smtClean="0"/>
              <a:t>1) </a:t>
            </a:r>
            <a:r>
              <a:rPr lang="sr-Cyrl-RS" dirty="0" smtClean="0"/>
              <a:t>доношење</a:t>
            </a:r>
            <a:r>
              <a:rPr lang="vi-VN" dirty="0" smtClean="0"/>
              <a:t> </a:t>
            </a:r>
            <a:r>
              <a:rPr lang="sr-Cyrl-RS" dirty="0" smtClean="0"/>
              <a:t>програма</a:t>
            </a:r>
            <a:r>
              <a:rPr lang="vi-VN" dirty="0" smtClean="0"/>
              <a:t> </a:t>
            </a:r>
            <a:r>
              <a:rPr lang="sr-Cyrl-RS" dirty="0" smtClean="0"/>
              <a:t>промоције</a:t>
            </a:r>
            <a:r>
              <a:rPr lang="vi-VN" dirty="0" smtClean="0"/>
              <a:t> </a:t>
            </a:r>
            <a:r>
              <a:rPr lang="sr-Cyrl-RS" dirty="0" smtClean="0"/>
              <a:t>здравља</a:t>
            </a:r>
            <a:r>
              <a:rPr lang="vi-VN" dirty="0" smtClean="0"/>
              <a:t> </a:t>
            </a:r>
            <a:r>
              <a:rPr lang="sr-Cyrl-RS" dirty="0" smtClean="0"/>
              <a:t>у</a:t>
            </a:r>
            <a:r>
              <a:rPr lang="vi-VN" dirty="0" smtClean="0"/>
              <a:t> </a:t>
            </a:r>
            <a:r>
              <a:rPr lang="sr-Cyrl-RS" dirty="0" smtClean="0"/>
              <a:t>сарадњи</a:t>
            </a:r>
            <a:r>
              <a:rPr lang="vi-VN" dirty="0" smtClean="0"/>
              <a:t> </a:t>
            </a:r>
            <a:r>
              <a:rPr lang="sr-Cyrl-RS" dirty="0" smtClean="0"/>
              <a:t>државних</a:t>
            </a:r>
            <a:r>
              <a:rPr lang="vi-VN" dirty="0" smtClean="0"/>
              <a:t> </a:t>
            </a:r>
            <a:r>
              <a:rPr lang="sr-Cyrl-RS" dirty="0" smtClean="0"/>
              <a:t>органа</a:t>
            </a:r>
            <a:r>
              <a:rPr lang="vi-VN" dirty="0" smtClean="0"/>
              <a:t>, </a:t>
            </a:r>
            <a:r>
              <a:rPr lang="sr-Cyrl-RS" dirty="0" smtClean="0"/>
              <a:t>аутономне</a:t>
            </a:r>
            <a:r>
              <a:rPr lang="vi-VN" dirty="0" smtClean="0"/>
              <a:t> </a:t>
            </a:r>
            <a:r>
              <a:rPr lang="sr-Cyrl-RS" dirty="0" smtClean="0"/>
              <a:t>покрајине</a:t>
            </a:r>
            <a:r>
              <a:rPr lang="vi-VN" dirty="0" smtClean="0"/>
              <a:t>, </a:t>
            </a:r>
            <a:r>
              <a:rPr lang="sr-Cyrl-RS" dirty="0" smtClean="0"/>
              <a:t>јединица</a:t>
            </a:r>
            <a:r>
              <a:rPr lang="vi-VN" dirty="0" smtClean="0"/>
              <a:t> </a:t>
            </a:r>
            <a:r>
              <a:rPr lang="sr-Cyrl-RS" dirty="0" smtClean="0"/>
              <a:t>локалне</a:t>
            </a:r>
            <a:r>
              <a:rPr lang="vi-VN" dirty="0" smtClean="0"/>
              <a:t> </a:t>
            </a:r>
            <a:r>
              <a:rPr lang="sr-Cyrl-RS" dirty="0" smtClean="0"/>
              <a:t>самоуправе</a:t>
            </a:r>
            <a:r>
              <a:rPr lang="vi-VN" dirty="0" smtClean="0"/>
              <a:t>, </a:t>
            </a:r>
            <a:r>
              <a:rPr lang="sr-Cyrl-RS" dirty="0" smtClean="0"/>
              <a:t>здравствене</a:t>
            </a:r>
            <a:r>
              <a:rPr lang="vi-VN" dirty="0" smtClean="0"/>
              <a:t> </a:t>
            </a:r>
            <a:r>
              <a:rPr lang="sr-Cyrl-RS" dirty="0" smtClean="0"/>
              <a:t>службе</a:t>
            </a:r>
            <a:r>
              <a:rPr lang="vi-VN" dirty="0" smtClean="0"/>
              <a:t> </a:t>
            </a:r>
            <a:r>
              <a:rPr lang="sr-Cyrl-RS" dirty="0" smtClean="0"/>
              <a:t>и</a:t>
            </a:r>
            <a:r>
              <a:rPr lang="vi-VN" dirty="0" smtClean="0"/>
              <a:t> </a:t>
            </a:r>
            <a:r>
              <a:rPr lang="sr-Cyrl-RS" dirty="0" smtClean="0"/>
              <a:t>грађана</a:t>
            </a:r>
            <a:r>
              <a:rPr lang="vi-VN" dirty="0" smtClean="0"/>
              <a:t>, </a:t>
            </a:r>
            <a:r>
              <a:rPr lang="sr-Cyrl-RS" dirty="0" smtClean="0"/>
              <a:t>а</a:t>
            </a:r>
            <a:r>
              <a:rPr lang="vi-VN" dirty="0" smtClean="0"/>
              <a:t> </a:t>
            </a:r>
            <a:r>
              <a:rPr lang="sr-Cyrl-RS" dirty="0" smtClean="0"/>
              <a:t>на</a:t>
            </a:r>
            <a:r>
              <a:rPr lang="vi-VN" dirty="0" smtClean="0"/>
              <a:t> </a:t>
            </a:r>
            <a:r>
              <a:rPr lang="sr-Cyrl-RS" dirty="0" smtClean="0"/>
              <a:t>основу</a:t>
            </a:r>
            <a:r>
              <a:rPr lang="vi-VN" dirty="0" smtClean="0"/>
              <a:t> </a:t>
            </a:r>
            <a:r>
              <a:rPr lang="sr-Cyrl-RS" dirty="0" smtClean="0"/>
              <a:t>анализе</a:t>
            </a:r>
            <a:r>
              <a:rPr lang="vi-VN" dirty="0" smtClean="0"/>
              <a:t> </a:t>
            </a:r>
            <a:r>
              <a:rPr lang="sr-Cyrl-RS" dirty="0" smtClean="0"/>
              <a:t>ризика</a:t>
            </a:r>
            <a:r>
              <a:rPr lang="vi-VN" dirty="0" smtClean="0"/>
              <a:t> </a:t>
            </a:r>
            <a:r>
              <a:rPr lang="sr-Cyrl-RS" dirty="0" smtClean="0"/>
              <a:t>и</a:t>
            </a:r>
            <a:r>
              <a:rPr lang="vi-VN" dirty="0" smtClean="0"/>
              <a:t> </a:t>
            </a:r>
            <a:r>
              <a:rPr lang="sr-Cyrl-RS" dirty="0" smtClean="0"/>
              <a:t>здравствених</a:t>
            </a:r>
            <a:r>
              <a:rPr lang="vi-VN" dirty="0" smtClean="0"/>
              <a:t> </a:t>
            </a:r>
            <a:r>
              <a:rPr lang="sr-Cyrl-RS" dirty="0" smtClean="0"/>
              <a:t>потреба</a:t>
            </a:r>
            <a:r>
              <a:rPr lang="vi-VN" dirty="0" smtClean="0"/>
              <a:t> </a:t>
            </a:r>
            <a:r>
              <a:rPr lang="sr-Cyrl-RS" dirty="0" smtClean="0"/>
              <a:t>становништва</a:t>
            </a:r>
            <a:r>
              <a:rPr lang="vi-VN" dirty="0" smtClean="0"/>
              <a:t>;</a:t>
            </a:r>
          </a:p>
          <a:p>
            <a:pPr>
              <a:buNone/>
            </a:pPr>
            <a:r>
              <a:rPr lang="vi-VN" dirty="0" smtClean="0"/>
              <a:t>2) </a:t>
            </a:r>
            <a:r>
              <a:rPr lang="sr-Cyrl-RS" dirty="0" smtClean="0"/>
              <a:t>спровођење</a:t>
            </a:r>
            <a:r>
              <a:rPr lang="vi-VN" dirty="0" smtClean="0"/>
              <a:t> </a:t>
            </a:r>
            <a:r>
              <a:rPr lang="sr-Cyrl-RS" dirty="0" smtClean="0"/>
              <a:t>и</a:t>
            </a:r>
            <a:r>
              <a:rPr lang="vi-VN" dirty="0" smtClean="0"/>
              <a:t> </a:t>
            </a:r>
            <a:r>
              <a:rPr lang="sr-Cyrl-RS" dirty="0" smtClean="0"/>
              <a:t>евалуацију</a:t>
            </a:r>
            <a:r>
              <a:rPr lang="vi-VN" dirty="0" smtClean="0"/>
              <a:t> </a:t>
            </a:r>
            <a:r>
              <a:rPr lang="sr-Cyrl-RS" dirty="0" smtClean="0"/>
              <a:t>програма</a:t>
            </a:r>
            <a:r>
              <a:rPr lang="vi-VN" dirty="0" smtClean="0"/>
              <a:t> </a:t>
            </a:r>
            <a:r>
              <a:rPr lang="sr-Cyrl-RS" dirty="0" smtClean="0"/>
              <a:t>промоције</a:t>
            </a:r>
            <a:r>
              <a:rPr lang="vi-VN" dirty="0" smtClean="0"/>
              <a:t> </a:t>
            </a:r>
            <a:r>
              <a:rPr lang="sr-Cyrl-RS" dirty="0" smtClean="0"/>
              <a:t>здравља</a:t>
            </a:r>
            <a:r>
              <a:rPr lang="vi-VN" dirty="0" smtClean="0"/>
              <a:t>, </a:t>
            </a:r>
            <a:r>
              <a:rPr lang="sr-Cyrl-RS" dirty="0" smtClean="0"/>
              <a:t>наглашавањем</a:t>
            </a:r>
            <a:r>
              <a:rPr lang="vi-VN" dirty="0" smtClean="0"/>
              <a:t> </a:t>
            </a:r>
            <a:r>
              <a:rPr lang="sr-Cyrl-RS" dirty="0" smtClean="0"/>
              <a:t>васпитања</a:t>
            </a:r>
            <a:r>
              <a:rPr lang="vi-VN" dirty="0" smtClean="0"/>
              <a:t> </a:t>
            </a:r>
            <a:r>
              <a:rPr lang="sr-Cyrl-RS" dirty="0" smtClean="0"/>
              <a:t>за</a:t>
            </a:r>
            <a:r>
              <a:rPr lang="vi-VN" dirty="0" smtClean="0"/>
              <a:t> </a:t>
            </a:r>
            <a:r>
              <a:rPr lang="sr-Cyrl-RS" dirty="0" smtClean="0"/>
              <a:t>здравље</a:t>
            </a:r>
            <a:r>
              <a:rPr lang="vi-VN" dirty="0" smtClean="0"/>
              <a:t> </a:t>
            </a:r>
            <a:r>
              <a:rPr lang="sr-Cyrl-RS" dirty="0" smtClean="0"/>
              <a:t>и</a:t>
            </a:r>
            <a:r>
              <a:rPr lang="vi-VN" dirty="0" smtClean="0"/>
              <a:t> </a:t>
            </a:r>
            <a:r>
              <a:rPr lang="sr-Cyrl-RS" dirty="0" smtClean="0"/>
              <a:t>развоја</a:t>
            </a:r>
            <a:r>
              <a:rPr lang="vi-VN" dirty="0" smtClean="0"/>
              <a:t> </a:t>
            </a:r>
            <a:r>
              <a:rPr lang="sr-Cyrl-RS" dirty="0" smtClean="0"/>
              <a:t>заједнице</a:t>
            </a:r>
            <a:r>
              <a:rPr lang="vi-VN" dirty="0" smtClean="0"/>
              <a:t>, </a:t>
            </a:r>
            <a:r>
              <a:rPr lang="sr-Cyrl-RS" dirty="0" smtClean="0"/>
              <a:t>укључујући</a:t>
            </a:r>
            <a:r>
              <a:rPr lang="vi-VN" dirty="0" smtClean="0"/>
              <a:t> </a:t>
            </a:r>
            <a:r>
              <a:rPr lang="sr-Cyrl-RS" dirty="0" smtClean="0"/>
              <a:t>и</a:t>
            </a:r>
            <a:r>
              <a:rPr lang="vi-VN" dirty="0" smtClean="0"/>
              <a:t> </a:t>
            </a:r>
            <a:r>
              <a:rPr lang="sr-Cyrl-RS" dirty="0" smtClean="0"/>
              <a:t>националне</a:t>
            </a:r>
            <a:r>
              <a:rPr lang="vi-VN" dirty="0" smtClean="0"/>
              <a:t> </a:t>
            </a:r>
            <a:r>
              <a:rPr lang="sr-Cyrl-RS" dirty="0" smtClean="0"/>
              <a:t>кампање</a:t>
            </a:r>
            <a:r>
              <a:rPr lang="vi-VN" dirty="0" smtClean="0"/>
              <a:t> </a:t>
            </a:r>
            <a:r>
              <a:rPr lang="sr-Cyrl-RS" dirty="0" smtClean="0"/>
              <a:t>промоције</a:t>
            </a:r>
            <a:r>
              <a:rPr lang="vi-VN" dirty="0" smtClean="0"/>
              <a:t> </a:t>
            </a:r>
            <a:r>
              <a:rPr lang="sr-Cyrl-RS" dirty="0" smtClean="0"/>
              <a:t>здравља</a:t>
            </a:r>
            <a:r>
              <a:rPr lang="vi-VN" dirty="0" smtClean="0"/>
              <a:t> </a:t>
            </a:r>
            <a:r>
              <a:rPr lang="sr-Cyrl-RS" dirty="0" smtClean="0"/>
              <a:t>и</a:t>
            </a:r>
            <a:r>
              <a:rPr lang="vi-VN" dirty="0" smtClean="0"/>
              <a:t> </a:t>
            </a:r>
            <a:r>
              <a:rPr lang="sr-Cyrl-RS" dirty="0" smtClean="0"/>
              <a:t>здравих</a:t>
            </a:r>
            <a:r>
              <a:rPr lang="vi-VN" dirty="0" smtClean="0"/>
              <a:t> </a:t>
            </a:r>
            <a:r>
              <a:rPr lang="sr-Cyrl-RS" dirty="0" smtClean="0"/>
              <a:t>стилова</a:t>
            </a:r>
            <a:r>
              <a:rPr lang="vi-VN" dirty="0" smtClean="0"/>
              <a:t> </a:t>
            </a:r>
            <a:r>
              <a:rPr lang="sr-Cyrl-RS" dirty="0" smtClean="0"/>
              <a:t>живота</a:t>
            </a:r>
            <a:r>
              <a:rPr lang="vi-VN" dirty="0" smtClean="0"/>
              <a:t>;</a:t>
            </a:r>
          </a:p>
          <a:p>
            <a:pPr>
              <a:buNone/>
            </a:pPr>
            <a:r>
              <a:rPr lang="vi-VN" dirty="0" smtClean="0"/>
              <a:t>3) </a:t>
            </a:r>
            <a:r>
              <a:rPr lang="sr-Cyrl-RS" dirty="0" smtClean="0"/>
              <a:t>унапређивање</a:t>
            </a:r>
            <a:r>
              <a:rPr lang="vi-VN" dirty="0" smtClean="0"/>
              <a:t> </a:t>
            </a:r>
            <a:r>
              <a:rPr lang="sr-Cyrl-RS" dirty="0" smtClean="0"/>
              <a:t>и</a:t>
            </a:r>
            <a:r>
              <a:rPr lang="vi-VN" dirty="0" smtClean="0"/>
              <a:t> </a:t>
            </a:r>
            <a:r>
              <a:rPr lang="sr-Cyrl-RS" dirty="0" smtClean="0"/>
              <a:t>развијање</a:t>
            </a:r>
            <a:r>
              <a:rPr lang="vi-VN" dirty="0" smtClean="0"/>
              <a:t> </a:t>
            </a:r>
            <a:r>
              <a:rPr lang="sr-Cyrl-RS" dirty="0" smtClean="0"/>
              <a:t>активности</a:t>
            </a:r>
            <a:r>
              <a:rPr lang="vi-VN" dirty="0" smtClean="0"/>
              <a:t> </a:t>
            </a:r>
            <a:r>
              <a:rPr lang="sr-Cyrl-RS" dirty="0" smtClean="0"/>
              <a:t>промоције</a:t>
            </a:r>
            <a:r>
              <a:rPr lang="vi-VN" dirty="0" smtClean="0"/>
              <a:t> </a:t>
            </a:r>
            <a:r>
              <a:rPr lang="sr-Cyrl-RS" dirty="0" smtClean="0"/>
              <a:t>здравља</a:t>
            </a:r>
            <a:r>
              <a:rPr lang="vi-VN" dirty="0" smtClean="0"/>
              <a:t> </a:t>
            </a:r>
            <a:r>
              <a:rPr lang="sr-Cyrl-RS" dirty="0" smtClean="0"/>
              <a:t>усмерених</a:t>
            </a:r>
            <a:r>
              <a:rPr lang="vi-VN" dirty="0" smtClean="0"/>
              <a:t> </a:t>
            </a:r>
            <a:r>
              <a:rPr lang="sr-Cyrl-RS" dirty="0" smtClean="0"/>
              <a:t>на</a:t>
            </a:r>
            <a:r>
              <a:rPr lang="vi-VN" dirty="0" smtClean="0"/>
              <a:t> </a:t>
            </a:r>
            <a:r>
              <a:rPr lang="sr-Cyrl-RS" dirty="0" smtClean="0"/>
              <a:t>очување</a:t>
            </a:r>
            <a:r>
              <a:rPr lang="vi-VN" dirty="0" smtClean="0"/>
              <a:t> </a:t>
            </a:r>
            <a:r>
              <a:rPr lang="sr-Cyrl-RS" dirty="0" smtClean="0"/>
              <a:t>и</a:t>
            </a:r>
            <a:r>
              <a:rPr lang="vi-VN" dirty="0" smtClean="0"/>
              <a:t> </a:t>
            </a:r>
            <a:r>
              <a:rPr lang="sr-Cyrl-RS" dirty="0" smtClean="0"/>
              <a:t>унапређење</a:t>
            </a:r>
            <a:r>
              <a:rPr lang="vi-VN" dirty="0" smtClean="0"/>
              <a:t> </a:t>
            </a:r>
            <a:r>
              <a:rPr lang="sr-Cyrl-RS" dirty="0" smtClean="0"/>
              <a:t>услова</a:t>
            </a:r>
            <a:r>
              <a:rPr lang="vi-VN" dirty="0" smtClean="0"/>
              <a:t> </a:t>
            </a:r>
            <a:r>
              <a:rPr lang="sr-Cyrl-RS" dirty="0" smtClean="0"/>
              <a:t>животне</a:t>
            </a:r>
            <a:r>
              <a:rPr lang="vi-VN" dirty="0" smtClean="0"/>
              <a:t> </a:t>
            </a:r>
            <a:r>
              <a:rPr lang="sr-Cyrl-RS" dirty="0" smtClean="0"/>
              <a:t>средине</a:t>
            </a:r>
            <a:r>
              <a:rPr lang="vi-VN" dirty="0" smtClean="0"/>
              <a:t> </a:t>
            </a:r>
            <a:r>
              <a:rPr lang="sr-Cyrl-RS" dirty="0" smtClean="0"/>
              <a:t>и</a:t>
            </a:r>
            <a:r>
              <a:rPr lang="vi-VN" dirty="0" smtClean="0"/>
              <a:t> </a:t>
            </a:r>
            <a:r>
              <a:rPr lang="sr-Cyrl-RS" dirty="0" smtClean="0"/>
              <a:t>радне</a:t>
            </a:r>
            <a:r>
              <a:rPr lang="vi-VN" dirty="0" smtClean="0"/>
              <a:t> </a:t>
            </a:r>
            <a:r>
              <a:rPr lang="sr-Cyrl-RS" dirty="0" smtClean="0"/>
              <a:t>околине</a:t>
            </a:r>
            <a:r>
              <a:rPr lang="vi-VN" dirty="0" smtClean="0"/>
              <a:t>, </a:t>
            </a:r>
            <a:r>
              <a:rPr lang="sr-Cyrl-RS" dirty="0" smtClean="0"/>
              <a:t>здраве</a:t>
            </a:r>
            <a:r>
              <a:rPr lang="vi-VN" dirty="0" smtClean="0"/>
              <a:t> </a:t>
            </a:r>
            <a:r>
              <a:rPr lang="sr-Cyrl-RS" dirty="0" smtClean="0"/>
              <a:t>стилове</a:t>
            </a:r>
            <a:r>
              <a:rPr lang="vi-VN" dirty="0" smtClean="0"/>
              <a:t> </a:t>
            </a:r>
            <a:r>
              <a:rPr lang="sr-Cyrl-RS" dirty="0" smtClean="0"/>
              <a:t>живота</a:t>
            </a:r>
            <a:r>
              <a:rPr lang="vi-VN" dirty="0" smtClean="0"/>
              <a:t> (</a:t>
            </a:r>
            <a:r>
              <a:rPr lang="sr-Cyrl-RS" dirty="0" smtClean="0"/>
              <a:t>правилна</a:t>
            </a:r>
            <a:r>
              <a:rPr lang="vi-VN" dirty="0" smtClean="0"/>
              <a:t> </a:t>
            </a:r>
            <a:r>
              <a:rPr lang="sr-Cyrl-RS" dirty="0" smtClean="0"/>
              <a:t>исхрана</a:t>
            </a:r>
            <a:r>
              <a:rPr lang="vi-VN" dirty="0" smtClean="0"/>
              <a:t>, </a:t>
            </a:r>
            <a:r>
              <a:rPr lang="sr-Cyrl-RS" dirty="0" smtClean="0"/>
              <a:t>физичка</a:t>
            </a:r>
            <a:r>
              <a:rPr lang="vi-VN" dirty="0" smtClean="0"/>
              <a:t> </a:t>
            </a:r>
            <a:r>
              <a:rPr lang="sr-Cyrl-RS" dirty="0" smtClean="0"/>
              <a:t>активност</a:t>
            </a:r>
            <a:r>
              <a:rPr lang="vi-VN" dirty="0" smtClean="0"/>
              <a:t>, </a:t>
            </a:r>
            <a:r>
              <a:rPr lang="sr-Cyrl-RS" dirty="0" smtClean="0"/>
              <a:t>лична</a:t>
            </a:r>
            <a:r>
              <a:rPr lang="vi-VN" dirty="0" smtClean="0"/>
              <a:t> </a:t>
            </a:r>
            <a:r>
              <a:rPr lang="sr-Cyrl-RS" dirty="0" smtClean="0"/>
              <a:t>хигијена</a:t>
            </a:r>
            <a:r>
              <a:rPr lang="vi-VN" dirty="0" smtClean="0"/>
              <a:t>, </a:t>
            </a:r>
            <a:r>
              <a:rPr lang="sr-Cyrl-RS" dirty="0" smtClean="0"/>
              <a:t>репродуктивно</a:t>
            </a:r>
            <a:r>
              <a:rPr lang="vi-VN" dirty="0" smtClean="0"/>
              <a:t> </a:t>
            </a:r>
            <a:r>
              <a:rPr lang="sr-Cyrl-RS" dirty="0" smtClean="0"/>
              <a:t>и</a:t>
            </a:r>
            <a:r>
              <a:rPr lang="vi-VN" dirty="0" smtClean="0"/>
              <a:t> </a:t>
            </a:r>
            <a:r>
              <a:rPr lang="sr-Cyrl-RS" dirty="0" smtClean="0"/>
              <a:t>сексуално</a:t>
            </a:r>
            <a:r>
              <a:rPr lang="vi-VN" dirty="0" smtClean="0"/>
              <a:t> </a:t>
            </a:r>
            <a:r>
              <a:rPr lang="sr-Cyrl-RS" dirty="0" smtClean="0"/>
              <a:t>здравље</a:t>
            </a:r>
            <a:r>
              <a:rPr lang="vi-VN" dirty="0" smtClean="0"/>
              <a:t> </a:t>
            </a:r>
            <a:r>
              <a:rPr lang="sr-Cyrl-RS" dirty="0" smtClean="0"/>
              <a:t>и</a:t>
            </a:r>
            <a:r>
              <a:rPr lang="vi-VN" dirty="0" smtClean="0"/>
              <a:t> </a:t>
            </a:r>
            <a:r>
              <a:rPr lang="sr-Cyrl-RS" dirty="0" smtClean="0"/>
              <a:t>др</a:t>
            </a:r>
            <a:r>
              <a:rPr lang="vi-VN" dirty="0" smtClean="0"/>
              <a:t>.) </a:t>
            </a:r>
            <a:r>
              <a:rPr lang="sr-Cyrl-RS" dirty="0" smtClean="0"/>
              <a:t>и</a:t>
            </a:r>
            <a:r>
              <a:rPr lang="vi-VN" dirty="0" smtClean="0"/>
              <a:t> </a:t>
            </a:r>
            <a:r>
              <a:rPr lang="sr-Cyrl-RS" dirty="0" smtClean="0"/>
              <a:t>на</a:t>
            </a:r>
            <a:r>
              <a:rPr lang="vi-VN" dirty="0" smtClean="0"/>
              <a:t> </a:t>
            </a:r>
            <a:r>
              <a:rPr lang="sr-Cyrl-RS" dirty="0" smtClean="0"/>
              <a:t>спречавање</a:t>
            </a:r>
            <a:r>
              <a:rPr lang="vi-VN" dirty="0" smtClean="0"/>
              <a:t> </a:t>
            </a:r>
            <a:r>
              <a:rPr lang="sr-Cyrl-RS" dirty="0" smtClean="0"/>
              <a:t>и</a:t>
            </a:r>
            <a:r>
              <a:rPr lang="vi-VN" dirty="0" smtClean="0"/>
              <a:t> </a:t>
            </a:r>
            <a:r>
              <a:rPr lang="sr-Cyrl-RS" dirty="0" smtClean="0"/>
              <a:t>сузбијање</a:t>
            </a:r>
            <a:r>
              <a:rPr lang="vi-VN" dirty="0" smtClean="0"/>
              <a:t> </a:t>
            </a:r>
            <a:r>
              <a:rPr lang="sr-Cyrl-RS" dirty="0" smtClean="0"/>
              <a:t>ризичних</a:t>
            </a:r>
            <a:r>
              <a:rPr lang="vi-VN" dirty="0" smtClean="0"/>
              <a:t> </a:t>
            </a:r>
            <a:r>
              <a:rPr lang="sr-Cyrl-RS" dirty="0" smtClean="0"/>
              <a:t>понашања</a:t>
            </a:r>
            <a:r>
              <a:rPr lang="vi-VN" dirty="0" smtClean="0"/>
              <a:t> (</a:t>
            </a:r>
            <a:r>
              <a:rPr lang="sr-Cyrl-RS" dirty="0" smtClean="0"/>
              <a:t>пушење</a:t>
            </a:r>
            <a:r>
              <a:rPr lang="vi-VN" dirty="0" smtClean="0"/>
              <a:t>, </a:t>
            </a:r>
            <a:r>
              <a:rPr lang="sr-Cyrl-RS" dirty="0" smtClean="0"/>
              <a:t>штетна</a:t>
            </a:r>
            <a:r>
              <a:rPr lang="vi-VN" dirty="0" smtClean="0"/>
              <a:t> </a:t>
            </a:r>
            <a:r>
              <a:rPr lang="sr-Cyrl-RS" dirty="0" smtClean="0"/>
              <a:t>употреба</a:t>
            </a:r>
            <a:r>
              <a:rPr lang="vi-VN" dirty="0" smtClean="0"/>
              <a:t> </a:t>
            </a:r>
            <a:r>
              <a:rPr lang="sr-Cyrl-RS" dirty="0" smtClean="0"/>
              <a:t>алкохола</a:t>
            </a:r>
            <a:r>
              <a:rPr lang="vi-VN" dirty="0" smtClean="0"/>
              <a:t>, </a:t>
            </a:r>
            <a:r>
              <a:rPr lang="sr-Cyrl-RS" dirty="0" smtClean="0"/>
              <a:t>злоупотреба</a:t>
            </a:r>
            <a:r>
              <a:rPr lang="vi-VN" dirty="0" smtClean="0"/>
              <a:t> </a:t>
            </a:r>
            <a:r>
              <a:rPr lang="sr-Cyrl-RS" dirty="0" smtClean="0"/>
              <a:t>дрога</a:t>
            </a:r>
            <a:r>
              <a:rPr lang="vi-VN" dirty="0" smtClean="0"/>
              <a:t> </a:t>
            </a:r>
            <a:r>
              <a:rPr lang="sr-Cyrl-RS" dirty="0" smtClean="0"/>
              <a:t>и</a:t>
            </a:r>
            <a:r>
              <a:rPr lang="vi-VN" dirty="0" smtClean="0"/>
              <a:t> </a:t>
            </a:r>
            <a:r>
              <a:rPr lang="sr-Cyrl-RS" dirty="0" smtClean="0"/>
              <a:t>др</a:t>
            </a:r>
            <a:r>
              <a:rPr lang="vi-VN" dirty="0" smtClean="0"/>
              <a:t>.);</a:t>
            </a:r>
          </a:p>
          <a:p>
            <a:pPr>
              <a:buNone/>
            </a:pPr>
            <a:r>
              <a:rPr lang="vi-VN" dirty="0" smtClean="0"/>
              <a:t>4) </a:t>
            </a:r>
            <a:r>
              <a:rPr lang="sr-Cyrl-RS" dirty="0" smtClean="0"/>
              <a:t>примордијалну</a:t>
            </a:r>
            <a:r>
              <a:rPr lang="vi-VN" dirty="0" smtClean="0"/>
              <a:t>, </a:t>
            </a:r>
            <a:r>
              <a:rPr lang="sr-Cyrl-RS" dirty="0" smtClean="0"/>
              <a:t>примарну</a:t>
            </a:r>
            <a:r>
              <a:rPr lang="vi-VN" dirty="0" smtClean="0"/>
              <a:t>, </a:t>
            </a:r>
            <a:r>
              <a:rPr lang="sr-Cyrl-RS" dirty="0" smtClean="0"/>
              <a:t>секундарну</a:t>
            </a:r>
            <a:r>
              <a:rPr lang="vi-VN" dirty="0" smtClean="0"/>
              <a:t> </a:t>
            </a:r>
            <a:r>
              <a:rPr lang="sr-Cyrl-RS" dirty="0" smtClean="0"/>
              <a:t>и</a:t>
            </a:r>
            <a:r>
              <a:rPr lang="vi-VN" dirty="0" smtClean="0"/>
              <a:t> </a:t>
            </a:r>
            <a:r>
              <a:rPr lang="sr-Cyrl-RS" dirty="0" smtClean="0"/>
              <a:t>терцијарну</a:t>
            </a:r>
            <a:r>
              <a:rPr lang="vi-VN" dirty="0" smtClean="0"/>
              <a:t> </a:t>
            </a:r>
            <a:r>
              <a:rPr lang="sr-Cyrl-RS" dirty="0" smtClean="0"/>
              <a:t>превенцију</a:t>
            </a:r>
            <a:r>
              <a:rPr lang="vi-VN" dirty="0" smtClean="0"/>
              <a:t> </a:t>
            </a:r>
            <a:r>
              <a:rPr lang="sr-Cyrl-RS" dirty="0" smtClean="0"/>
              <a:t>заразних</a:t>
            </a:r>
            <a:r>
              <a:rPr lang="vi-VN" dirty="0" smtClean="0"/>
              <a:t> </a:t>
            </a:r>
            <a:r>
              <a:rPr lang="sr-Cyrl-RS" dirty="0" smtClean="0"/>
              <a:t>болести</a:t>
            </a:r>
            <a:r>
              <a:rPr lang="vi-VN" dirty="0" smtClean="0"/>
              <a:t>, </a:t>
            </a:r>
            <a:r>
              <a:rPr lang="sr-Cyrl-RS" dirty="0" smtClean="0"/>
              <a:t>хроничних</a:t>
            </a:r>
            <a:r>
              <a:rPr lang="vi-VN" dirty="0" smtClean="0"/>
              <a:t> </a:t>
            </a:r>
            <a:r>
              <a:rPr lang="sr-Cyrl-RS" dirty="0" smtClean="0"/>
              <a:t>масовних</a:t>
            </a:r>
            <a:r>
              <a:rPr lang="vi-VN" dirty="0" smtClean="0"/>
              <a:t> </a:t>
            </a:r>
            <a:r>
              <a:rPr lang="sr-Cyrl-RS" dirty="0" smtClean="0"/>
              <a:t>незаразних</a:t>
            </a:r>
            <a:r>
              <a:rPr lang="vi-VN" dirty="0" smtClean="0"/>
              <a:t> </a:t>
            </a:r>
            <a:r>
              <a:rPr lang="sr-Cyrl-RS" dirty="0" smtClean="0"/>
              <a:t>болести</a:t>
            </a:r>
            <a:r>
              <a:rPr lang="vi-VN" dirty="0" smtClean="0"/>
              <a:t> </a:t>
            </a:r>
            <a:r>
              <a:rPr lang="sr-Cyrl-RS" dirty="0" smtClean="0"/>
              <a:t>и</a:t>
            </a:r>
            <a:r>
              <a:rPr lang="vi-VN" dirty="0" smtClean="0"/>
              <a:t> </a:t>
            </a:r>
            <a:r>
              <a:rPr lang="sr-Cyrl-RS" dirty="0" smtClean="0"/>
              <a:t>ретких</a:t>
            </a:r>
            <a:r>
              <a:rPr lang="vi-VN" dirty="0" smtClean="0"/>
              <a:t> </a:t>
            </a:r>
            <a:r>
              <a:rPr lang="sr-Cyrl-RS" dirty="0" smtClean="0"/>
              <a:t>болести</a:t>
            </a:r>
            <a:r>
              <a:rPr lang="vi-VN" dirty="0" smtClean="0"/>
              <a:t>, </a:t>
            </a:r>
            <a:r>
              <a:rPr lang="sr-Cyrl-RS" dirty="0" smtClean="0"/>
              <a:t>повреда</a:t>
            </a:r>
            <a:r>
              <a:rPr lang="vi-VN" dirty="0" smtClean="0"/>
              <a:t> </a:t>
            </a:r>
            <a:r>
              <a:rPr lang="sr-Cyrl-RS" dirty="0" smtClean="0"/>
              <a:t>и</a:t>
            </a:r>
            <a:r>
              <a:rPr lang="vi-VN" dirty="0" smtClean="0"/>
              <a:t> </a:t>
            </a:r>
            <a:r>
              <a:rPr lang="sr-Cyrl-RS" dirty="0" smtClean="0"/>
              <a:t>тровања</a:t>
            </a:r>
            <a:r>
              <a:rPr lang="vi-VN" dirty="0" smtClean="0"/>
              <a:t>, </a:t>
            </a:r>
            <a:r>
              <a:rPr lang="sr-Cyrl-RS" dirty="0" smtClean="0"/>
              <a:t>укључујући</a:t>
            </a:r>
            <a:r>
              <a:rPr lang="vi-VN" dirty="0" smtClean="0"/>
              <a:t> </a:t>
            </a:r>
            <a:r>
              <a:rPr lang="sr-Cyrl-RS" dirty="0" smtClean="0"/>
              <a:t>и</a:t>
            </a:r>
            <a:r>
              <a:rPr lang="vi-VN" dirty="0" smtClean="0"/>
              <a:t> </a:t>
            </a:r>
            <a:r>
              <a:rPr lang="sr-Cyrl-RS" dirty="0" smtClean="0"/>
              <a:t>поремећаје</a:t>
            </a:r>
            <a:r>
              <a:rPr lang="vi-VN" dirty="0" smtClean="0"/>
              <a:t> </a:t>
            </a:r>
            <a:r>
              <a:rPr lang="sr-Cyrl-RS" dirty="0" smtClean="0"/>
              <a:t>у</a:t>
            </a:r>
            <a:r>
              <a:rPr lang="vi-VN" dirty="0" smtClean="0"/>
              <a:t> </a:t>
            </a:r>
            <a:r>
              <a:rPr lang="sr-Cyrl-RS" dirty="0" smtClean="0"/>
              <a:t>исхрани</a:t>
            </a:r>
            <a:r>
              <a:rPr lang="vi-VN" dirty="0" smtClean="0"/>
              <a:t>, </a:t>
            </a:r>
            <a:r>
              <a:rPr lang="sr-Cyrl-RS" dirty="0" smtClean="0"/>
              <a:t>алкохолизам</a:t>
            </a:r>
            <a:r>
              <a:rPr lang="vi-VN" dirty="0" smtClean="0"/>
              <a:t>, </a:t>
            </a:r>
            <a:r>
              <a:rPr lang="sr-Cyrl-RS" dirty="0" smtClean="0"/>
              <a:t>наркоманију</a:t>
            </a:r>
            <a:r>
              <a:rPr lang="vi-VN" dirty="0" smtClean="0"/>
              <a:t> </a:t>
            </a:r>
            <a:r>
              <a:rPr lang="sr-Cyrl-RS" dirty="0" smtClean="0"/>
              <a:t>и</a:t>
            </a:r>
            <a:r>
              <a:rPr lang="vi-VN" dirty="0" smtClean="0"/>
              <a:t> </a:t>
            </a:r>
            <a:r>
              <a:rPr lang="sr-Cyrl-RS" dirty="0" smtClean="0"/>
              <a:t>друге</a:t>
            </a:r>
            <a:r>
              <a:rPr lang="vi-VN" dirty="0" smtClean="0"/>
              <a:t> </a:t>
            </a:r>
            <a:r>
              <a:rPr lang="sr-Cyrl-RS" dirty="0" smtClean="0"/>
              <a:t>болести</a:t>
            </a:r>
            <a:r>
              <a:rPr lang="vi-VN" dirty="0" smtClean="0"/>
              <a:t> </a:t>
            </a:r>
            <a:r>
              <a:rPr lang="sr-Cyrl-RS" dirty="0" smtClean="0"/>
              <a:t>зависности</a:t>
            </a:r>
            <a:r>
              <a:rPr lang="vi-VN" dirty="0" smtClean="0"/>
              <a:t>, </a:t>
            </a:r>
            <a:r>
              <a:rPr lang="sr-Cyrl-RS" dirty="0" smtClean="0"/>
              <a:t>укључујући</a:t>
            </a:r>
            <a:r>
              <a:rPr lang="vi-VN" dirty="0" smtClean="0"/>
              <a:t> </a:t>
            </a:r>
            <a:r>
              <a:rPr lang="sr-Cyrl-RS" dirty="0" smtClean="0"/>
              <a:t>универзалну</a:t>
            </a:r>
            <a:r>
              <a:rPr lang="vi-VN" dirty="0" smtClean="0"/>
              <a:t>, </a:t>
            </a:r>
            <a:r>
              <a:rPr lang="sr-Cyrl-RS" dirty="0" smtClean="0"/>
              <a:t>селективну</a:t>
            </a:r>
            <a:r>
              <a:rPr lang="vi-VN" dirty="0" smtClean="0"/>
              <a:t> </a:t>
            </a:r>
            <a:r>
              <a:rPr lang="sr-Cyrl-RS" dirty="0" smtClean="0"/>
              <a:t>и</a:t>
            </a:r>
            <a:r>
              <a:rPr lang="vi-VN" dirty="0" smtClean="0"/>
              <a:t> </a:t>
            </a:r>
            <a:r>
              <a:rPr lang="sr-Cyrl-RS" dirty="0" smtClean="0"/>
              <a:t>индиковану</a:t>
            </a:r>
            <a:r>
              <a:rPr lang="vi-VN" dirty="0" smtClean="0"/>
              <a:t> </a:t>
            </a:r>
            <a:r>
              <a:rPr lang="sr-Cyrl-RS" dirty="0" smtClean="0"/>
              <a:t>селекцију</a:t>
            </a:r>
            <a:r>
              <a:rPr lang="vi-VN" dirty="0" smtClean="0"/>
              <a:t>;</a:t>
            </a:r>
          </a:p>
          <a:p>
            <a:pPr>
              <a:buNone/>
            </a:pPr>
            <a:r>
              <a:rPr lang="vi-VN" dirty="0" smtClean="0"/>
              <a:t>5) </a:t>
            </a:r>
            <a:r>
              <a:rPr lang="sr-Cyrl-RS" dirty="0" smtClean="0"/>
              <a:t>национални</a:t>
            </a:r>
            <a:r>
              <a:rPr lang="vi-VN" dirty="0" smtClean="0"/>
              <a:t> </a:t>
            </a:r>
            <a:r>
              <a:rPr lang="sr-Cyrl-RS" dirty="0" smtClean="0"/>
              <a:t>програм</a:t>
            </a:r>
            <a:r>
              <a:rPr lang="vi-VN" dirty="0" smtClean="0"/>
              <a:t> </a:t>
            </a:r>
            <a:r>
              <a:rPr lang="sr-Cyrl-RS" dirty="0" smtClean="0"/>
              <a:t>имунизације</a:t>
            </a:r>
            <a:endParaRPr lang="vi-VN" dirty="0" smtClean="0"/>
          </a:p>
          <a:p>
            <a:pPr marL="514350" indent="-514350">
              <a:buNone/>
            </a:pPr>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Улога фармацеута у области јавног здравља</a:t>
            </a:r>
            <a:endParaRPr lang="ru-RU" sz="3200" b="1" dirty="0" smtClean="0"/>
          </a:p>
        </p:txBody>
      </p:sp>
      <p:sp>
        <p:nvSpPr>
          <p:cNvPr id="3" name="Content Placeholder 2"/>
          <p:cNvSpPr>
            <a:spLocks noGrp="1"/>
          </p:cNvSpPr>
          <p:nvPr>
            <p:ph idx="1"/>
          </p:nvPr>
        </p:nvSpPr>
        <p:spPr>
          <a:xfrm>
            <a:off x="347914" y="1319337"/>
            <a:ext cx="11018949" cy="5538663"/>
          </a:xfrm>
        </p:spPr>
        <p:txBody>
          <a:bodyPr>
            <a:normAutofit lnSpcReduction="10000"/>
          </a:bodyPr>
          <a:lstStyle/>
          <a:p>
            <a:pPr marL="514350" indent="-514350">
              <a:buNone/>
            </a:pPr>
            <a:r>
              <a:rPr lang="sr-Cyrl-RS" dirty="0" smtClean="0"/>
              <a:t>-Важна улога у промоцији здравља и превенцији болести</a:t>
            </a:r>
          </a:p>
          <a:p>
            <a:pPr marL="514350" indent="-514350">
              <a:buNone/>
            </a:pPr>
            <a:r>
              <a:rPr lang="sr-Cyrl-RS" dirty="0" smtClean="0"/>
              <a:t>Фармацеут једина спрега између корисника и здравственог система</a:t>
            </a:r>
          </a:p>
          <a:p>
            <a:pPr marL="514350" indent="-514350">
              <a:buNone/>
            </a:pPr>
            <a:r>
              <a:rPr lang="sr-Cyrl-RS" dirty="0" smtClean="0"/>
              <a:t>Фармацеут мора бити едукован о најчешћим темама јавног здравља</a:t>
            </a:r>
          </a:p>
          <a:p>
            <a:pPr marL="514350" indent="-514350">
              <a:buNone/>
            </a:pPr>
            <a:r>
              <a:rPr lang="sr-Cyrl-RS" dirty="0" smtClean="0"/>
              <a:t>Неке од активности које се спроводе у здравственим установама- апотекама су:</a:t>
            </a:r>
          </a:p>
          <a:p>
            <a:pPr marL="971550" lvl="1" indent="-514350"/>
            <a:r>
              <a:rPr lang="sr-Cyrl-RS" dirty="0" smtClean="0"/>
              <a:t>Саветовалишта за одвикавање од пушења</a:t>
            </a:r>
          </a:p>
          <a:p>
            <a:pPr marL="971550" lvl="1" indent="-514350"/>
            <a:r>
              <a:rPr lang="sr-Cyrl-RS" dirty="0" smtClean="0"/>
              <a:t>Едукација грађана о фармацеутском отпаду</a:t>
            </a:r>
          </a:p>
          <a:p>
            <a:pPr marL="971550" lvl="1" indent="-514350"/>
            <a:r>
              <a:rPr lang="sr-Cyrl-RS" dirty="0" smtClean="0"/>
              <a:t>Преглед стопала</a:t>
            </a:r>
          </a:p>
          <a:p>
            <a:pPr marL="971550" lvl="1" indent="-514350"/>
            <a:r>
              <a:rPr lang="sr-Cyrl-RS" dirty="0" smtClean="0"/>
              <a:t>Преглед коже лица</a:t>
            </a:r>
          </a:p>
          <a:p>
            <a:pPr marL="971550" lvl="1" indent="-514350"/>
            <a:r>
              <a:rPr lang="sr-Cyrl-RS" dirty="0" smtClean="0"/>
              <a:t>Самоконтрола гликемије</a:t>
            </a:r>
          </a:p>
          <a:p>
            <a:pPr marL="971550" lvl="1" indent="-514350"/>
            <a:r>
              <a:rPr lang="sr-Cyrl-RS" dirty="0" smtClean="0"/>
              <a:t>Акције солидарности са старима</a:t>
            </a:r>
          </a:p>
          <a:p>
            <a:pPr marL="971550" lvl="1" indent="-514350"/>
            <a:r>
              <a:rPr lang="sr-Cyrl-RS" dirty="0" smtClean="0"/>
              <a:t>Саветовалишта за старије особе за правилну употребу лекова, коришћење дијететских суплемената, магистрално израђених лекова, као и о правилном чувању лекова и изгледу кућне апотеке</a:t>
            </a:r>
          </a:p>
        </p:txBody>
      </p:sp>
    </p:spTree>
    <p:extLst>
      <p:ext uri="{BB962C8B-B14F-4D97-AF65-F5344CB8AC3E}">
        <p14:creationId xmlns:p14="http://schemas.microsoft.com/office/powerpoint/2010/main" val="15618492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Улога фармацеута у области јавног здравља</a:t>
            </a:r>
            <a:endParaRPr lang="ru-RU" sz="3200" b="1" dirty="0" smtClean="0"/>
          </a:p>
        </p:txBody>
      </p:sp>
      <p:sp>
        <p:nvSpPr>
          <p:cNvPr id="3" name="Content Placeholder 2"/>
          <p:cNvSpPr>
            <a:spLocks noGrp="1"/>
          </p:cNvSpPr>
          <p:nvPr>
            <p:ph idx="1"/>
          </p:nvPr>
        </p:nvSpPr>
        <p:spPr>
          <a:xfrm>
            <a:off x="347914" y="1319337"/>
            <a:ext cx="11018949" cy="5538663"/>
          </a:xfrm>
        </p:spPr>
        <p:txBody>
          <a:bodyPr>
            <a:normAutofit/>
          </a:bodyPr>
          <a:lstStyle/>
          <a:p>
            <a:pPr marL="971550" lvl="1" indent="-514350"/>
            <a:r>
              <a:rPr lang="sr-Cyrl-RS" dirty="0" smtClean="0"/>
              <a:t>Мерење густине костију</a:t>
            </a:r>
          </a:p>
          <a:p>
            <a:pPr marL="971550" lvl="1" indent="-514350"/>
            <a:r>
              <a:rPr lang="sr-Cyrl-RS" dirty="0" smtClean="0"/>
              <a:t>Едукација о превенцији грипа, гојазности, уринарним инфекцијама, остеопорози</a:t>
            </a:r>
          </a:p>
          <a:p>
            <a:pPr marL="971550" lvl="1" indent="-514350"/>
            <a:r>
              <a:rPr lang="sr-Cyrl-RS" dirty="0" smtClean="0"/>
              <a:t>Саветовање о начину примене медицинских средстава и демонстрирање начина употребе и одржавања медицинско-техничких помагала</a:t>
            </a:r>
          </a:p>
          <a:p>
            <a:pPr marL="971550" lvl="1" indent="-514350"/>
            <a:r>
              <a:rPr lang="en-US" dirty="0" smtClean="0"/>
              <a:t>„Call </a:t>
            </a:r>
            <a:r>
              <a:rPr lang="en-US" dirty="0" err="1" smtClean="0"/>
              <a:t>centar</a:t>
            </a:r>
            <a:r>
              <a:rPr lang="en-US" dirty="0" smtClean="0"/>
              <a:t>‟</a:t>
            </a:r>
            <a:r>
              <a:rPr lang="sr-Cyrl-RS" dirty="0" smtClean="0"/>
              <a:t> за рад са пацијентима који су инфицирани ХИВ-ом</a:t>
            </a:r>
          </a:p>
          <a:p>
            <a:pPr marL="971550" lvl="1" indent="-514350"/>
            <a:r>
              <a:rPr lang="sr-Cyrl-RS" dirty="0" smtClean="0"/>
              <a:t>Дерматолошка саветовалишта</a:t>
            </a:r>
          </a:p>
          <a:p>
            <a:pPr marL="971550" lvl="1" indent="-514350"/>
            <a:r>
              <a:rPr lang="sr-Cyrl-RS" dirty="0" smtClean="0"/>
              <a:t>Одређивање БМИ и препоруке везане за здраву исхрану</a:t>
            </a:r>
          </a:p>
          <a:p>
            <a:pPr marL="971550" lvl="1" indent="-514350"/>
            <a:r>
              <a:rPr lang="sr-Cyrl-RS" dirty="0" smtClean="0"/>
              <a:t>Саветовалиште за терапију ожиљака</a:t>
            </a:r>
          </a:p>
          <a:p>
            <a:pPr marL="514350" indent="-514350"/>
            <a:r>
              <a:rPr lang="sr-Cyrl-RS" dirty="0" smtClean="0"/>
              <a:t>Јавно-здравствене активности фармацеута се заснивају на саветовању пацијената о рационалној употреби лекова. </a:t>
            </a:r>
          </a:p>
          <a:p>
            <a:pPr marL="514350" indent="-514350"/>
            <a:r>
              <a:rPr lang="sr-Cyrl-RS" dirty="0" smtClean="0"/>
              <a:t>Посебно је значајан аспект примене лекова ван здравствених установа</a:t>
            </a:r>
          </a:p>
        </p:txBody>
      </p:sp>
    </p:spTree>
    <p:extLst>
      <p:ext uri="{BB962C8B-B14F-4D97-AF65-F5344CB8AC3E}">
        <p14:creationId xmlns:p14="http://schemas.microsoft.com/office/powerpoint/2010/main" val="1561849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Дефиниције јавног здравља</a:t>
            </a:r>
            <a:endParaRPr lang="en-US" sz="3200" b="1" dirty="0"/>
          </a:p>
        </p:txBody>
      </p:sp>
      <p:sp>
        <p:nvSpPr>
          <p:cNvPr id="3" name="Content Placeholder 2"/>
          <p:cNvSpPr>
            <a:spLocks noGrp="1"/>
          </p:cNvSpPr>
          <p:nvPr>
            <p:ph idx="1"/>
          </p:nvPr>
        </p:nvSpPr>
        <p:spPr>
          <a:xfrm>
            <a:off x="334851" y="1326524"/>
            <a:ext cx="11018949" cy="4850439"/>
          </a:xfrm>
        </p:spPr>
        <p:txBody>
          <a:bodyPr>
            <a:normAutofit/>
          </a:bodyPr>
          <a:lstStyle/>
          <a:p>
            <a:r>
              <a:rPr lang="sr-Cyrl-RS" dirty="0" smtClean="0"/>
              <a:t>Ачесон (1988. године)</a:t>
            </a:r>
          </a:p>
          <a:p>
            <a:r>
              <a:rPr lang="sr-Cyrl-RS" dirty="0" smtClean="0"/>
              <a:t>„Јавно здравље је наука и уметност превенције болести, продужења живота и унапређења здравља путем организованих напора друштва‟</a:t>
            </a:r>
          </a:p>
          <a:p>
            <a:endParaRPr lang="sr-Cyrl-RS" dirty="0" smtClean="0"/>
          </a:p>
          <a:p>
            <a:r>
              <a:rPr lang="sr-Cyrl-RS" dirty="0" smtClean="0"/>
              <a:t>Заједнички принцип свих дефиниција – јавно здравље= здравње популације</a:t>
            </a:r>
          </a:p>
          <a:p>
            <a:endParaRPr lang="sr-Cyrl-RS" dirty="0" smtClean="0"/>
          </a:p>
          <a:p>
            <a:r>
              <a:rPr lang="sr-Cyrl-RS" dirty="0" smtClean="0"/>
              <a:t>Јавно здравље се више фокусира на популацију, уместо на појединца, односно на превенцију, уместо на лечење, болести</a:t>
            </a:r>
            <a:endParaRPr lang="en-US" dirty="0"/>
          </a:p>
        </p:txBody>
      </p:sp>
    </p:spTree>
    <p:extLst>
      <p:ext uri="{BB962C8B-B14F-4D97-AF65-F5344CB8AC3E}">
        <p14:creationId xmlns:p14="http://schemas.microsoft.com/office/powerpoint/2010/main" val="1561849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Дефиниције јавног здравља</a:t>
            </a:r>
            <a:endParaRPr lang="en-US" sz="3200" b="1" dirty="0"/>
          </a:p>
        </p:txBody>
      </p:sp>
      <p:sp>
        <p:nvSpPr>
          <p:cNvPr id="3" name="Content Placeholder 2"/>
          <p:cNvSpPr>
            <a:spLocks noGrp="1"/>
          </p:cNvSpPr>
          <p:nvPr>
            <p:ph idx="1"/>
          </p:nvPr>
        </p:nvSpPr>
        <p:spPr>
          <a:xfrm>
            <a:off x="334851" y="1326524"/>
            <a:ext cx="11018949" cy="4850439"/>
          </a:xfrm>
        </p:spPr>
        <p:txBody>
          <a:bodyPr>
            <a:normAutofit/>
          </a:bodyPr>
          <a:lstStyle/>
          <a:p>
            <a:r>
              <a:rPr lang="sr-Cyrl-RS" dirty="0" smtClean="0"/>
              <a:t>У Србији се термин јавно здравље изједначавао са термином народно здравље</a:t>
            </a:r>
          </a:p>
          <a:p>
            <a:endParaRPr lang="sr-Cyrl-RS" dirty="0" smtClean="0"/>
          </a:p>
          <a:p>
            <a:r>
              <a:rPr lang="sr-Cyrl-RS" dirty="0" smtClean="0"/>
              <a:t>Први закон о јавном здрављу донет је 2009. године, а нова верзија из 2016. године дефинише јавно здравље као</a:t>
            </a:r>
          </a:p>
          <a:p>
            <a:endParaRPr lang="sr-Cyrl-RS" dirty="0" smtClean="0"/>
          </a:p>
          <a:p>
            <a:r>
              <a:rPr lang="sr-Cyrl-RS" dirty="0" smtClean="0"/>
              <a:t>„јавно</a:t>
            </a:r>
            <a:r>
              <a:rPr lang="vi-VN" dirty="0" smtClean="0"/>
              <a:t> </a:t>
            </a:r>
            <a:r>
              <a:rPr lang="sr-Cyrl-RS" dirty="0" smtClean="0"/>
              <a:t>здравље</a:t>
            </a:r>
            <a:r>
              <a:rPr lang="vi-VN" dirty="0" smtClean="0"/>
              <a:t> </a:t>
            </a:r>
            <a:r>
              <a:rPr lang="sr-Cyrl-RS" dirty="0" smtClean="0"/>
              <a:t>је</a:t>
            </a:r>
            <a:r>
              <a:rPr lang="vi-VN" dirty="0" smtClean="0"/>
              <a:t> </a:t>
            </a:r>
            <a:r>
              <a:rPr lang="sr-Cyrl-RS" dirty="0" smtClean="0"/>
              <a:t>скуп</a:t>
            </a:r>
            <a:r>
              <a:rPr lang="vi-VN" dirty="0" smtClean="0"/>
              <a:t> </a:t>
            </a:r>
            <a:r>
              <a:rPr lang="sr-Cyrl-RS" dirty="0" smtClean="0"/>
              <a:t>знања</a:t>
            </a:r>
            <a:r>
              <a:rPr lang="vi-VN" dirty="0" smtClean="0"/>
              <a:t>, </a:t>
            </a:r>
            <a:r>
              <a:rPr lang="sr-Cyrl-RS" dirty="0" smtClean="0"/>
              <a:t>вештина</a:t>
            </a:r>
            <a:r>
              <a:rPr lang="vi-VN" dirty="0" smtClean="0"/>
              <a:t> </a:t>
            </a:r>
            <a:r>
              <a:rPr lang="sr-Cyrl-RS" dirty="0" smtClean="0"/>
              <a:t>и</a:t>
            </a:r>
            <a:r>
              <a:rPr lang="vi-VN" dirty="0" smtClean="0"/>
              <a:t> </a:t>
            </a:r>
            <a:r>
              <a:rPr lang="sr-Cyrl-RS" dirty="0" smtClean="0"/>
              <a:t>активности</a:t>
            </a:r>
            <a:r>
              <a:rPr lang="vi-VN" dirty="0" smtClean="0"/>
              <a:t> </a:t>
            </a:r>
            <a:r>
              <a:rPr lang="sr-Cyrl-RS" dirty="0" smtClean="0"/>
              <a:t>усмерених</a:t>
            </a:r>
            <a:r>
              <a:rPr lang="vi-VN" dirty="0" smtClean="0"/>
              <a:t> </a:t>
            </a:r>
            <a:r>
              <a:rPr lang="sr-Cyrl-RS" dirty="0" smtClean="0"/>
              <a:t>на</a:t>
            </a:r>
            <a:r>
              <a:rPr lang="vi-VN" dirty="0" smtClean="0"/>
              <a:t> </a:t>
            </a:r>
            <a:r>
              <a:rPr lang="sr-Cyrl-RS" dirty="0" smtClean="0"/>
              <a:t>унапређење</a:t>
            </a:r>
            <a:r>
              <a:rPr lang="vi-VN" dirty="0" smtClean="0"/>
              <a:t> </a:t>
            </a:r>
            <a:r>
              <a:rPr lang="sr-Cyrl-RS" dirty="0" smtClean="0"/>
              <a:t>здравља</a:t>
            </a:r>
            <a:r>
              <a:rPr lang="vi-VN" dirty="0" smtClean="0"/>
              <a:t>, </a:t>
            </a:r>
            <a:r>
              <a:rPr lang="sr-Cyrl-RS" dirty="0" smtClean="0"/>
              <a:t>спречавање</a:t>
            </a:r>
            <a:r>
              <a:rPr lang="vi-VN" dirty="0" smtClean="0"/>
              <a:t> </a:t>
            </a:r>
            <a:r>
              <a:rPr lang="sr-Cyrl-RS" dirty="0" smtClean="0"/>
              <a:t>и</a:t>
            </a:r>
            <a:r>
              <a:rPr lang="vi-VN" dirty="0" smtClean="0"/>
              <a:t> </a:t>
            </a:r>
            <a:r>
              <a:rPr lang="sr-Cyrl-RS" dirty="0" smtClean="0"/>
              <a:t>сузбијање</a:t>
            </a:r>
            <a:r>
              <a:rPr lang="vi-VN" dirty="0" smtClean="0"/>
              <a:t> </a:t>
            </a:r>
            <a:r>
              <a:rPr lang="sr-Cyrl-RS" dirty="0" smtClean="0"/>
              <a:t>болести</a:t>
            </a:r>
            <a:r>
              <a:rPr lang="vi-VN" dirty="0" smtClean="0"/>
              <a:t>, </a:t>
            </a:r>
            <a:r>
              <a:rPr lang="sr-Cyrl-RS" dirty="0" smtClean="0"/>
              <a:t>продужење</a:t>
            </a:r>
            <a:r>
              <a:rPr lang="vi-VN" dirty="0" smtClean="0"/>
              <a:t> </a:t>
            </a:r>
            <a:r>
              <a:rPr lang="sr-Cyrl-RS" dirty="0" smtClean="0"/>
              <a:t>и</a:t>
            </a:r>
            <a:r>
              <a:rPr lang="vi-VN" dirty="0" smtClean="0"/>
              <a:t> </a:t>
            </a:r>
            <a:r>
              <a:rPr lang="sr-Cyrl-RS" dirty="0" smtClean="0"/>
              <a:t>побољшање</a:t>
            </a:r>
            <a:r>
              <a:rPr lang="vi-VN" dirty="0" smtClean="0"/>
              <a:t> </a:t>
            </a:r>
            <a:r>
              <a:rPr lang="sr-Cyrl-RS" dirty="0" smtClean="0"/>
              <a:t>квалитета</a:t>
            </a:r>
            <a:r>
              <a:rPr lang="vi-VN" dirty="0" smtClean="0"/>
              <a:t> </a:t>
            </a:r>
            <a:r>
              <a:rPr lang="sr-Cyrl-RS" dirty="0" smtClean="0"/>
              <a:t>живота</a:t>
            </a:r>
            <a:r>
              <a:rPr lang="vi-VN" dirty="0" smtClean="0"/>
              <a:t> </a:t>
            </a:r>
            <a:r>
              <a:rPr lang="sr-Cyrl-RS" dirty="0" smtClean="0"/>
              <a:t>путем</a:t>
            </a:r>
            <a:r>
              <a:rPr lang="vi-VN" dirty="0" smtClean="0"/>
              <a:t> </a:t>
            </a:r>
            <a:r>
              <a:rPr lang="sr-Cyrl-RS" dirty="0" smtClean="0"/>
              <a:t>организованих</a:t>
            </a:r>
            <a:r>
              <a:rPr lang="vi-VN" dirty="0" smtClean="0"/>
              <a:t> </a:t>
            </a:r>
            <a:r>
              <a:rPr lang="sr-Cyrl-RS" dirty="0" smtClean="0"/>
              <a:t>мера</a:t>
            </a:r>
            <a:r>
              <a:rPr lang="vi-VN" dirty="0" smtClean="0"/>
              <a:t> </a:t>
            </a:r>
            <a:r>
              <a:rPr lang="sr-Cyrl-RS" dirty="0" smtClean="0"/>
              <a:t>друштва‟</a:t>
            </a:r>
          </a:p>
          <a:p>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Јединствени принципи јавног здравља</a:t>
            </a:r>
            <a:endParaRPr lang="en-US" sz="3200" b="1" dirty="0"/>
          </a:p>
        </p:txBody>
      </p:sp>
      <p:sp>
        <p:nvSpPr>
          <p:cNvPr id="3" name="Content Placeholder 2"/>
          <p:cNvSpPr>
            <a:spLocks noGrp="1"/>
          </p:cNvSpPr>
          <p:nvPr>
            <p:ph idx="1"/>
          </p:nvPr>
        </p:nvSpPr>
        <p:spPr>
          <a:xfrm>
            <a:off x="334851" y="1326524"/>
            <a:ext cx="11018949" cy="4850439"/>
          </a:xfrm>
        </p:spPr>
        <p:txBody>
          <a:bodyPr>
            <a:normAutofit/>
          </a:bodyPr>
          <a:lstStyle/>
          <a:p>
            <a:r>
              <a:rPr lang="sr-Cyrl-RS" dirty="0" smtClean="0"/>
              <a:t>Једнакост и солидарност –солидарност са рањивим популационим групама </a:t>
            </a:r>
          </a:p>
          <a:p>
            <a:r>
              <a:rPr lang="sr-Cyrl-RS" dirty="0" smtClean="0"/>
              <a:t>Одрживост- тренута употреба расположивих ресурса не угрожава будуће генерације</a:t>
            </a:r>
          </a:p>
          <a:p>
            <a:r>
              <a:rPr lang="sr-Cyrl-RS" dirty="0" smtClean="0"/>
              <a:t>Учествовање- оспособљавање заједнице и заједничко доношење одлука</a:t>
            </a:r>
          </a:p>
          <a:p>
            <a:r>
              <a:rPr lang="sr-Cyrl-RS" dirty="0" smtClean="0"/>
              <a:t>Ефикасност- максимални резултати уз минимална улагања- неетина је субоптимална употреба ресурса</a:t>
            </a:r>
          </a:p>
          <a:p>
            <a:r>
              <a:rPr lang="sr-Cyrl-RS" dirty="0" smtClean="0"/>
              <a:t>Правда и мир- социјална правда</a:t>
            </a:r>
          </a:p>
        </p:txBody>
      </p:sp>
    </p:spTree>
    <p:extLst>
      <p:ext uri="{BB962C8B-B14F-4D97-AF65-F5344CB8AC3E}">
        <p14:creationId xmlns:p14="http://schemas.microsoft.com/office/powerpoint/2010/main" val="1561849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Начела јавног здравља</a:t>
            </a:r>
            <a:endParaRPr lang="en-US" sz="3200" b="1" dirty="0"/>
          </a:p>
        </p:txBody>
      </p:sp>
      <p:sp>
        <p:nvSpPr>
          <p:cNvPr id="3" name="Content Placeholder 2"/>
          <p:cNvSpPr>
            <a:spLocks noGrp="1"/>
          </p:cNvSpPr>
          <p:nvPr>
            <p:ph idx="1"/>
          </p:nvPr>
        </p:nvSpPr>
        <p:spPr>
          <a:xfrm>
            <a:off x="334851" y="1326524"/>
            <a:ext cx="11018949" cy="4850439"/>
          </a:xfrm>
        </p:spPr>
        <p:txBody>
          <a:bodyPr>
            <a:normAutofit fontScale="92500" lnSpcReduction="10000"/>
          </a:bodyPr>
          <a:lstStyle/>
          <a:p>
            <a:r>
              <a:rPr lang="sr-Cyrl-RS" dirty="0" smtClean="0"/>
              <a:t>Начела</a:t>
            </a:r>
            <a:r>
              <a:rPr lang="vi-VN" dirty="0" smtClean="0"/>
              <a:t> </a:t>
            </a:r>
            <a:r>
              <a:rPr lang="sr-Cyrl-RS" dirty="0" smtClean="0"/>
              <a:t>јавног</a:t>
            </a:r>
            <a:r>
              <a:rPr lang="vi-VN" dirty="0" smtClean="0"/>
              <a:t> </a:t>
            </a:r>
            <a:r>
              <a:rPr lang="sr-Cyrl-RS" dirty="0" smtClean="0"/>
              <a:t>здравља</a:t>
            </a:r>
            <a:r>
              <a:rPr lang="vi-VN" dirty="0" smtClean="0"/>
              <a:t> </a:t>
            </a:r>
            <a:r>
              <a:rPr lang="sr-Cyrl-RS" dirty="0" smtClean="0"/>
              <a:t>су</a:t>
            </a:r>
            <a:r>
              <a:rPr lang="vi-VN" dirty="0" smtClean="0"/>
              <a:t>:</a:t>
            </a:r>
          </a:p>
          <a:p>
            <a:r>
              <a:rPr lang="sr-Cyrl-RS" dirty="0" smtClean="0"/>
              <a:t>усмереност</a:t>
            </a:r>
            <a:r>
              <a:rPr lang="vi-VN" dirty="0" smtClean="0"/>
              <a:t> </a:t>
            </a:r>
            <a:r>
              <a:rPr lang="sr-Cyrl-RS" dirty="0" smtClean="0"/>
              <a:t>на</a:t>
            </a:r>
            <a:r>
              <a:rPr lang="vi-VN" dirty="0" smtClean="0"/>
              <a:t> </a:t>
            </a:r>
            <a:r>
              <a:rPr lang="sr-Cyrl-RS" dirty="0" smtClean="0"/>
              <a:t>становништво</a:t>
            </a:r>
            <a:r>
              <a:rPr lang="vi-VN" dirty="0" smtClean="0"/>
              <a:t> </a:t>
            </a:r>
            <a:r>
              <a:rPr lang="sr-Cyrl-RS" dirty="0" smtClean="0"/>
              <a:t>као</a:t>
            </a:r>
            <a:r>
              <a:rPr lang="vi-VN" dirty="0" smtClean="0"/>
              <a:t> </a:t>
            </a:r>
            <a:r>
              <a:rPr lang="sr-Cyrl-RS" dirty="0" smtClean="0"/>
              <a:t>целину</a:t>
            </a:r>
            <a:r>
              <a:rPr lang="vi-VN" dirty="0" smtClean="0"/>
              <a:t>, </a:t>
            </a:r>
            <a:r>
              <a:rPr lang="sr-Cyrl-RS" dirty="0" smtClean="0"/>
              <a:t>друштвене</a:t>
            </a:r>
            <a:r>
              <a:rPr lang="vi-VN" dirty="0" smtClean="0"/>
              <a:t> </a:t>
            </a:r>
            <a:r>
              <a:rPr lang="sr-Cyrl-RS" dirty="0" smtClean="0"/>
              <a:t>групе</a:t>
            </a:r>
            <a:r>
              <a:rPr lang="vi-VN" dirty="0" smtClean="0"/>
              <a:t> </a:t>
            </a:r>
            <a:r>
              <a:rPr lang="sr-Cyrl-RS" dirty="0" smtClean="0"/>
              <a:t>и</a:t>
            </a:r>
            <a:r>
              <a:rPr lang="vi-VN" dirty="0" smtClean="0"/>
              <a:t> </a:t>
            </a:r>
            <a:r>
              <a:rPr lang="sr-Cyrl-RS" dirty="0" smtClean="0"/>
              <a:t>појединце</a:t>
            </a:r>
            <a:r>
              <a:rPr lang="vi-VN" dirty="0" smtClean="0"/>
              <a:t> </a:t>
            </a:r>
            <a:r>
              <a:rPr lang="sr-Cyrl-RS" dirty="0" smtClean="0"/>
              <a:t>са</a:t>
            </a:r>
            <a:r>
              <a:rPr lang="vi-VN" dirty="0" smtClean="0"/>
              <a:t> </a:t>
            </a:r>
            <a:r>
              <a:rPr lang="sr-Cyrl-RS" dirty="0" smtClean="0"/>
              <a:t>циљем</a:t>
            </a:r>
            <a:r>
              <a:rPr lang="vi-VN" dirty="0" smtClean="0"/>
              <a:t> </a:t>
            </a:r>
            <a:r>
              <a:rPr lang="sr-Cyrl-RS" dirty="0" smtClean="0"/>
              <a:t>очувања</a:t>
            </a:r>
            <a:r>
              <a:rPr lang="vi-VN" dirty="0" smtClean="0"/>
              <a:t> </a:t>
            </a:r>
            <a:r>
              <a:rPr lang="sr-Cyrl-RS" dirty="0" smtClean="0"/>
              <a:t>и</a:t>
            </a:r>
            <a:r>
              <a:rPr lang="vi-VN" dirty="0" smtClean="0"/>
              <a:t> </a:t>
            </a:r>
            <a:r>
              <a:rPr lang="sr-Cyrl-RS" dirty="0" smtClean="0"/>
              <a:t>унапређења</a:t>
            </a:r>
            <a:r>
              <a:rPr lang="vi-VN" dirty="0" smtClean="0"/>
              <a:t> </a:t>
            </a:r>
            <a:r>
              <a:rPr lang="sr-Cyrl-RS" dirty="0" smtClean="0"/>
              <a:t>здравља</a:t>
            </a:r>
            <a:r>
              <a:rPr lang="vi-VN" dirty="0" smtClean="0"/>
              <a:t> </a:t>
            </a:r>
            <a:r>
              <a:rPr lang="sr-Cyrl-RS" dirty="0" smtClean="0"/>
              <a:t>која</a:t>
            </a:r>
            <a:r>
              <a:rPr lang="vi-VN" dirty="0" smtClean="0"/>
              <a:t> </a:t>
            </a:r>
            <a:r>
              <a:rPr lang="sr-Cyrl-RS" dirty="0" smtClean="0"/>
              <a:t>се</a:t>
            </a:r>
            <a:r>
              <a:rPr lang="vi-VN" dirty="0" smtClean="0"/>
              <a:t> </a:t>
            </a:r>
            <a:r>
              <a:rPr lang="sr-Cyrl-RS" dirty="0" smtClean="0"/>
              <a:t>остварује</a:t>
            </a:r>
            <a:r>
              <a:rPr lang="vi-VN" dirty="0" smtClean="0"/>
              <a:t> </a:t>
            </a:r>
            <a:r>
              <a:rPr lang="sr-Cyrl-RS" dirty="0" smtClean="0"/>
              <a:t>учешћем</a:t>
            </a:r>
            <a:r>
              <a:rPr lang="vi-VN" dirty="0" smtClean="0"/>
              <a:t> </a:t>
            </a:r>
            <a:r>
              <a:rPr lang="sr-Cyrl-RS" dirty="0" smtClean="0"/>
              <a:t>целокупног</a:t>
            </a:r>
            <a:r>
              <a:rPr lang="vi-VN" dirty="0" smtClean="0"/>
              <a:t> </a:t>
            </a:r>
            <a:r>
              <a:rPr lang="sr-Cyrl-RS" dirty="0" smtClean="0"/>
              <a:t>друштва</a:t>
            </a:r>
            <a:r>
              <a:rPr lang="vi-VN" dirty="0" smtClean="0"/>
              <a:t>;</a:t>
            </a:r>
          </a:p>
          <a:p>
            <a:r>
              <a:rPr lang="sr-Cyrl-RS" dirty="0" smtClean="0"/>
              <a:t>заступљеност</a:t>
            </a:r>
            <a:r>
              <a:rPr lang="vi-VN" dirty="0" smtClean="0"/>
              <a:t> </a:t>
            </a:r>
            <a:r>
              <a:rPr lang="sr-Cyrl-RS" dirty="0" smtClean="0"/>
              <a:t>здравља</a:t>
            </a:r>
            <a:r>
              <a:rPr lang="vi-VN" dirty="0" smtClean="0"/>
              <a:t> </a:t>
            </a:r>
            <a:r>
              <a:rPr lang="sr-Cyrl-RS" dirty="0" smtClean="0"/>
              <a:t>у</a:t>
            </a:r>
            <a:r>
              <a:rPr lang="vi-VN" dirty="0" smtClean="0"/>
              <a:t> </a:t>
            </a:r>
            <a:r>
              <a:rPr lang="sr-Cyrl-RS" dirty="0" smtClean="0"/>
              <a:t>свим</a:t>
            </a:r>
            <a:r>
              <a:rPr lang="vi-VN" dirty="0" smtClean="0"/>
              <a:t> </a:t>
            </a:r>
            <a:r>
              <a:rPr lang="sr-Cyrl-RS" dirty="0" smtClean="0"/>
              <a:t>политикама</a:t>
            </a:r>
            <a:r>
              <a:rPr lang="vi-VN" dirty="0" smtClean="0"/>
              <a:t> </a:t>
            </a:r>
            <a:r>
              <a:rPr lang="sr-Cyrl-RS" dirty="0" smtClean="0"/>
              <a:t>са</a:t>
            </a:r>
            <a:r>
              <a:rPr lang="vi-VN" dirty="0" smtClean="0"/>
              <a:t> </a:t>
            </a:r>
            <a:r>
              <a:rPr lang="sr-Cyrl-RS" dirty="0" smtClean="0"/>
              <a:t>циљем</a:t>
            </a:r>
            <a:r>
              <a:rPr lang="vi-VN" dirty="0" smtClean="0"/>
              <a:t> </a:t>
            </a:r>
            <a:r>
              <a:rPr lang="sr-Cyrl-RS" dirty="0" smtClean="0"/>
              <a:t>да</a:t>
            </a:r>
            <a:r>
              <a:rPr lang="vi-VN" dirty="0" smtClean="0"/>
              <a:t> </a:t>
            </a:r>
            <a:r>
              <a:rPr lang="sr-Cyrl-RS" dirty="0" smtClean="0"/>
              <a:t>се</a:t>
            </a:r>
            <a:r>
              <a:rPr lang="vi-VN" dirty="0" smtClean="0"/>
              <a:t> </a:t>
            </a:r>
            <a:r>
              <a:rPr lang="sr-Cyrl-RS" dirty="0" smtClean="0"/>
              <a:t>обједине</a:t>
            </a:r>
            <a:r>
              <a:rPr lang="vi-VN" dirty="0" smtClean="0"/>
              <a:t> </a:t>
            </a:r>
            <a:r>
              <a:rPr lang="sr-Cyrl-RS" dirty="0" smtClean="0"/>
              <a:t>напори</a:t>
            </a:r>
            <a:r>
              <a:rPr lang="vi-VN" dirty="0" smtClean="0"/>
              <a:t> </a:t>
            </a:r>
            <a:r>
              <a:rPr lang="sr-Cyrl-RS" dirty="0" smtClean="0"/>
              <a:t>и</a:t>
            </a:r>
            <a:r>
              <a:rPr lang="vi-VN" dirty="0" smtClean="0"/>
              <a:t> </a:t>
            </a:r>
            <a:r>
              <a:rPr lang="sr-Cyrl-RS" dirty="0" smtClean="0"/>
              <a:t>координирају</a:t>
            </a:r>
            <a:r>
              <a:rPr lang="vi-VN" dirty="0" smtClean="0"/>
              <a:t> </a:t>
            </a:r>
            <a:r>
              <a:rPr lang="sr-Cyrl-RS" dirty="0" smtClean="0"/>
              <a:t>надлежности</a:t>
            </a:r>
            <a:r>
              <a:rPr lang="vi-VN" dirty="0" smtClean="0"/>
              <a:t> </a:t>
            </a:r>
            <a:r>
              <a:rPr lang="sr-Cyrl-RS" dirty="0" smtClean="0"/>
              <a:t>свих</a:t>
            </a:r>
            <a:r>
              <a:rPr lang="vi-VN" dirty="0" smtClean="0"/>
              <a:t> </a:t>
            </a:r>
            <a:r>
              <a:rPr lang="sr-Cyrl-RS" dirty="0" smtClean="0"/>
              <a:t>носилаца</a:t>
            </a:r>
            <a:r>
              <a:rPr lang="vi-VN" dirty="0" smtClean="0"/>
              <a:t> </a:t>
            </a:r>
            <a:r>
              <a:rPr lang="sr-Cyrl-RS" dirty="0" smtClean="0"/>
              <a:t>и</a:t>
            </a:r>
            <a:r>
              <a:rPr lang="vi-VN" dirty="0" smtClean="0"/>
              <a:t> </a:t>
            </a:r>
            <a:r>
              <a:rPr lang="sr-Cyrl-RS" dirty="0" smtClean="0"/>
              <a:t>учесника</a:t>
            </a:r>
            <a:r>
              <a:rPr lang="vi-VN" dirty="0" smtClean="0"/>
              <a:t> </a:t>
            </a:r>
            <a:r>
              <a:rPr lang="sr-Cyrl-RS" dirty="0" smtClean="0"/>
              <a:t>у</a:t>
            </a:r>
            <a:r>
              <a:rPr lang="vi-VN" dirty="0" smtClean="0"/>
              <a:t> </a:t>
            </a:r>
            <a:r>
              <a:rPr lang="sr-Cyrl-RS" dirty="0" smtClean="0"/>
              <a:t>области</a:t>
            </a:r>
            <a:r>
              <a:rPr lang="vi-VN" dirty="0" smtClean="0"/>
              <a:t> </a:t>
            </a:r>
            <a:r>
              <a:rPr lang="sr-Cyrl-RS" dirty="0" smtClean="0"/>
              <a:t>јавног</a:t>
            </a:r>
            <a:r>
              <a:rPr lang="vi-VN" dirty="0" smtClean="0"/>
              <a:t> </a:t>
            </a:r>
            <a:r>
              <a:rPr lang="sr-Cyrl-RS" dirty="0" smtClean="0"/>
              <a:t>здравља</a:t>
            </a:r>
            <a:r>
              <a:rPr lang="vi-VN" dirty="0" smtClean="0"/>
              <a:t>;</a:t>
            </a:r>
          </a:p>
          <a:p>
            <a:r>
              <a:rPr lang="sr-Cyrl-RS" dirty="0" smtClean="0"/>
              <a:t>постизање</a:t>
            </a:r>
            <a:r>
              <a:rPr lang="vi-VN" dirty="0" smtClean="0"/>
              <a:t> </a:t>
            </a:r>
            <a:r>
              <a:rPr lang="sr-Cyrl-RS" dirty="0" smtClean="0"/>
              <a:t>солидарности</a:t>
            </a:r>
            <a:r>
              <a:rPr lang="vi-VN" dirty="0" smtClean="0"/>
              <a:t> </a:t>
            </a:r>
            <a:r>
              <a:rPr lang="sr-Cyrl-RS" dirty="0" smtClean="0"/>
              <a:t>и</a:t>
            </a:r>
            <a:r>
              <a:rPr lang="vi-VN" dirty="0" smtClean="0"/>
              <a:t> </a:t>
            </a:r>
            <a:r>
              <a:rPr lang="sr-Cyrl-RS" dirty="0" smtClean="0"/>
              <a:t>једнакости</a:t>
            </a:r>
            <a:r>
              <a:rPr lang="vi-VN" dirty="0" smtClean="0"/>
              <a:t> </a:t>
            </a:r>
            <a:r>
              <a:rPr lang="sr-Cyrl-RS" dirty="0" smtClean="0"/>
              <a:t>у</a:t>
            </a:r>
            <a:r>
              <a:rPr lang="vi-VN" dirty="0" smtClean="0"/>
              <a:t> </a:t>
            </a:r>
            <a:r>
              <a:rPr lang="sr-Cyrl-RS" dirty="0" smtClean="0"/>
              <a:t>јавном</a:t>
            </a:r>
            <a:r>
              <a:rPr lang="vi-VN" dirty="0" smtClean="0"/>
              <a:t> </a:t>
            </a:r>
            <a:r>
              <a:rPr lang="sr-Cyrl-RS" dirty="0" smtClean="0"/>
              <a:t>здрављу</a:t>
            </a:r>
            <a:r>
              <a:rPr lang="vi-VN" dirty="0" smtClean="0"/>
              <a:t> </a:t>
            </a:r>
            <a:r>
              <a:rPr lang="sr-Cyrl-RS" dirty="0" smtClean="0"/>
              <a:t>за</a:t>
            </a:r>
            <a:r>
              <a:rPr lang="vi-VN" dirty="0" smtClean="0"/>
              <a:t> </a:t>
            </a:r>
            <a:r>
              <a:rPr lang="sr-Cyrl-RS" dirty="0" smtClean="0"/>
              <a:t>све</a:t>
            </a:r>
            <a:r>
              <a:rPr lang="vi-VN" dirty="0" smtClean="0"/>
              <a:t> </a:t>
            </a:r>
            <a:r>
              <a:rPr lang="sr-Cyrl-RS" dirty="0" smtClean="0"/>
              <a:t>и</a:t>
            </a:r>
            <a:r>
              <a:rPr lang="vi-VN" dirty="0" smtClean="0"/>
              <a:t> </a:t>
            </a:r>
            <a:r>
              <a:rPr lang="sr-Cyrl-RS" dirty="0" smtClean="0"/>
              <a:t>наглашена</a:t>
            </a:r>
            <a:r>
              <a:rPr lang="vi-VN" dirty="0" smtClean="0"/>
              <a:t> </a:t>
            </a:r>
            <a:r>
              <a:rPr lang="sr-Cyrl-RS" dirty="0" smtClean="0"/>
              <a:t>пажња</a:t>
            </a:r>
            <a:r>
              <a:rPr lang="vi-VN" dirty="0" smtClean="0"/>
              <a:t> </a:t>
            </a:r>
            <a:r>
              <a:rPr lang="sr-Cyrl-RS" dirty="0" smtClean="0"/>
              <a:t>за</a:t>
            </a:r>
            <a:r>
              <a:rPr lang="vi-VN" dirty="0" smtClean="0"/>
              <a:t> </a:t>
            </a:r>
            <a:r>
              <a:rPr lang="sr-Cyrl-RS" dirty="0" smtClean="0"/>
              <a:t>потребе</a:t>
            </a:r>
            <a:r>
              <a:rPr lang="vi-VN" dirty="0" smtClean="0"/>
              <a:t> </a:t>
            </a:r>
            <a:r>
              <a:rPr lang="sr-Cyrl-RS" dirty="0" smtClean="0"/>
              <a:t>осетљивих</a:t>
            </a:r>
            <a:r>
              <a:rPr lang="vi-VN" dirty="0" smtClean="0"/>
              <a:t> </a:t>
            </a:r>
            <a:r>
              <a:rPr lang="sr-Cyrl-RS" dirty="0" smtClean="0"/>
              <a:t>друштвених</a:t>
            </a:r>
            <a:r>
              <a:rPr lang="vi-VN" dirty="0" smtClean="0"/>
              <a:t> </a:t>
            </a:r>
            <a:r>
              <a:rPr lang="sr-Cyrl-RS" dirty="0" smtClean="0"/>
              <a:t>група</a:t>
            </a:r>
            <a:r>
              <a:rPr lang="vi-VN" dirty="0" smtClean="0"/>
              <a:t>;</a:t>
            </a:r>
          </a:p>
          <a:p>
            <a:r>
              <a:rPr lang="sr-Cyrl-RS" dirty="0" smtClean="0"/>
              <a:t>одговорност</a:t>
            </a:r>
            <a:r>
              <a:rPr lang="vi-VN" dirty="0" smtClean="0"/>
              <a:t> </a:t>
            </a:r>
            <a:r>
              <a:rPr lang="sr-Cyrl-RS" dirty="0" smtClean="0"/>
              <a:t>свих</a:t>
            </a:r>
            <a:r>
              <a:rPr lang="vi-VN" dirty="0" smtClean="0"/>
              <a:t> </a:t>
            </a:r>
            <a:r>
              <a:rPr lang="sr-Cyrl-RS" dirty="0" smtClean="0"/>
              <a:t>носилаца</a:t>
            </a:r>
            <a:r>
              <a:rPr lang="vi-VN" dirty="0" smtClean="0"/>
              <a:t> </a:t>
            </a:r>
            <a:r>
              <a:rPr lang="sr-Cyrl-RS" dirty="0" smtClean="0"/>
              <a:t>и</a:t>
            </a:r>
            <a:r>
              <a:rPr lang="vi-VN" dirty="0" smtClean="0"/>
              <a:t> </a:t>
            </a:r>
            <a:r>
              <a:rPr lang="sr-Cyrl-RS" dirty="0" smtClean="0"/>
              <a:t>учесника</a:t>
            </a:r>
            <a:r>
              <a:rPr lang="vi-VN" dirty="0" smtClean="0"/>
              <a:t> </a:t>
            </a:r>
            <a:r>
              <a:rPr lang="sr-Cyrl-RS" dirty="0" smtClean="0"/>
              <a:t>у</a:t>
            </a:r>
            <a:r>
              <a:rPr lang="vi-VN" dirty="0" smtClean="0"/>
              <a:t> </a:t>
            </a:r>
            <a:r>
              <a:rPr lang="sr-Cyrl-RS" dirty="0" smtClean="0"/>
              <a:t>систему</a:t>
            </a:r>
            <a:r>
              <a:rPr lang="vi-VN" dirty="0" smtClean="0"/>
              <a:t> </a:t>
            </a:r>
            <a:r>
              <a:rPr lang="sr-Cyrl-RS" dirty="0" smtClean="0"/>
              <a:t>јавног</a:t>
            </a:r>
            <a:r>
              <a:rPr lang="vi-VN" dirty="0" smtClean="0"/>
              <a:t> </a:t>
            </a:r>
            <a:r>
              <a:rPr lang="sr-Cyrl-RS" dirty="0" smtClean="0"/>
              <a:t>здравља</a:t>
            </a:r>
            <a:r>
              <a:rPr lang="vi-VN" dirty="0" smtClean="0"/>
              <a:t> </a:t>
            </a:r>
            <a:r>
              <a:rPr lang="sr-Cyrl-RS" dirty="0" smtClean="0"/>
              <a:t>у</a:t>
            </a:r>
            <a:r>
              <a:rPr lang="vi-VN" dirty="0" smtClean="0"/>
              <a:t> </a:t>
            </a:r>
            <a:r>
              <a:rPr lang="sr-Cyrl-RS" dirty="0" smtClean="0"/>
              <a:t>оквиру</a:t>
            </a:r>
            <a:r>
              <a:rPr lang="vi-VN" dirty="0" smtClean="0"/>
              <a:t> </a:t>
            </a:r>
            <a:r>
              <a:rPr lang="sr-Cyrl-RS" dirty="0" smtClean="0"/>
              <a:t>својих</a:t>
            </a:r>
            <a:r>
              <a:rPr lang="vi-VN" dirty="0" smtClean="0"/>
              <a:t> </a:t>
            </a:r>
            <a:r>
              <a:rPr lang="sr-Cyrl-RS" dirty="0" smtClean="0"/>
              <a:t>надлежности</a:t>
            </a:r>
            <a:r>
              <a:rPr lang="vi-VN" dirty="0" smtClean="0"/>
              <a:t> </a:t>
            </a:r>
            <a:r>
              <a:rPr lang="sr-Cyrl-RS" dirty="0" smtClean="0"/>
              <a:t>и</a:t>
            </a:r>
            <a:r>
              <a:rPr lang="vi-VN" dirty="0" smtClean="0"/>
              <a:t> </a:t>
            </a:r>
            <a:r>
              <a:rPr lang="sr-Cyrl-RS" dirty="0" smtClean="0"/>
              <a:t>активности</a:t>
            </a:r>
            <a:r>
              <a:rPr lang="vi-VN" dirty="0" smtClean="0"/>
              <a:t>;</a:t>
            </a:r>
          </a:p>
          <a:p>
            <a:r>
              <a:rPr lang="sr-Cyrl-RS" dirty="0" smtClean="0"/>
              <a:t>научна</a:t>
            </a:r>
            <a:r>
              <a:rPr lang="vi-VN" dirty="0" smtClean="0"/>
              <a:t> </a:t>
            </a:r>
            <a:r>
              <a:rPr lang="sr-Cyrl-RS" dirty="0" smtClean="0"/>
              <a:t>заснованост</a:t>
            </a:r>
            <a:r>
              <a:rPr lang="vi-VN" dirty="0" smtClean="0"/>
              <a:t> </a:t>
            </a:r>
            <a:r>
              <a:rPr lang="sr-Cyrl-RS" dirty="0" smtClean="0"/>
              <a:t>са</a:t>
            </a:r>
            <a:r>
              <a:rPr lang="vi-VN" dirty="0" smtClean="0"/>
              <a:t> </a:t>
            </a:r>
            <a:r>
              <a:rPr lang="sr-Cyrl-RS" dirty="0" smtClean="0"/>
              <a:t>циљем</a:t>
            </a:r>
            <a:r>
              <a:rPr lang="vi-VN" dirty="0" smtClean="0"/>
              <a:t> </a:t>
            </a:r>
            <a:r>
              <a:rPr lang="sr-Cyrl-RS" dirty="0" smtClean="0"/>
              <a:t>да</a:t>
            </a:r>
            <a:r>
              <a:rPr lang="vi-VN" dirty="0" smtClean="0"/>
              <a:t> </a:t>
            </a:r>
            <a:r>
              <a:rPr lang="sr-Cyrl-RS" dirty="0" smtClean="0"/>
              <a:t>се</a:t>
            </a:r>
            <a:r>
              <a:rPr lang="vi-VN" dirty="0" smtClean="0"/>
              <a:t> </a:t>
            </a:r>
            <a:r>
              <a:rPr lang="sr-Cyrl-RS" dirty="0" smtClean="0"/>
              <a:t>области</a:t>
            </a:r>
            <a:r>
              <a:rPr lang="vi-VN" dirty="0" smtClean="0"/>
              <a:t> </a:t>
            </a:r>
            <a:r>
              <a:rPr lang="sr-Cyrl-RS" dirty="0" smtClean="0"/>
              <a:t>деловања</a:t>
            </a:r>
            <a:r>
              <a:rPr lang="vi-VN" dirty="0" smtClean="0"/>
              <a:t> </a:t>
            </a:r>
            <a:r>
              <a:rPr lang="sr-Cyrl-RS" dirty="0" smtClean="0"/>
              <a:t>у</a:t>
            </a:r>
            <a:r>
              <a:rPr lang="vi-VN" dirty="0" smtClean="0"/>
              <a:t> </a:t>
            </a:r>
            <a:r>
              <a:rPr lang="sr-Cyrl-RS" dirty="0" smtClean="0"/>
              <a:t>јавном</a:t>
            </a:r>
            <a:r>
              <a:rPr lang="vi-VN" dirty="0" smtClean="0"/>
              <a:t> </a:t>
            </a:r>
            <a:r>
              <a:rPr lang="sr-Cyrl-RS" dirty="0" smtClean="0"/>
              <a:t>здрављу</a:t>
            </a:r>
            <a:r>
              <a:rPr lang="vi-VN" dirty="0" smtClean="0"/>
              <a:t> </a:t>
            </a:r>
            <a:r>
              <a:rPr lang="sr-Cyrl-RS" dirty="0" smtClean="0"/>
              <a:t>заснивају</a:t>
            </a:r>
            <a:r>
              <a:rPr lang="vi-VN" dirty="0" smtClean="0"/>
              <a:t> </a:t>
            </a:r>
            <a:r>
              <a:rPr lang="sr-Cyrl-RS" dirty="0" smtClean="0"/>
              <a:t>на</a:t>
            </a:r>
            <a:r>
              <a:rPr lang="vi-VN" dirty="0" smtClean="0"/>
              <a:t> </a:t>
            </a:r>
            <a:r>
              <a:rPr lang="sr-Cyrl-RS" dirty="0" smtClean="0"/>
              <a:t>расположивим</a:t>
            </a:r>
            <a:r>
              <a:rPr lang="vi-VN" dirty="0" smtClean="0"/>
              <a:t> </a:t>
            </a:r>
            <a:r>
              <a:rPr lang="sr-Cyrl-RS" dirty="0" smtClean="0"/>
              <a:t>стручним</a:t>
            </a:r>
            <a:r>
              <a:rPr lang="vi-VN" dirty="0" smtClean="0"/>
              <a:t> </a:t>
            </a:r>
            <a:r>
              <a:rPr lang="sr-Cyrl-RS" dirty="0" smtClean="0"/>
              <a:t>и</a:t>
            </a:r>
            <a:r>
              <a:rPr lang="vi-VN" dirty="0" smtClean="0"/>
              <a:t> </a:t>
            </a:r>
            <a:r>
              <a:rPr lang="sr-Cyrl-RS" dirty="0" smtClean="0"/>
              <a:t>научним</a:t>
            </a:r>
            <a:r>
              <a:rPr lang="vi-VN" dirty="0" smtClean="0"/>
              <a:t> </a:t>
            </a:r>
            <a:r>
              <a:rPr lang="sr-Cyrl-RS" dirty="0" smtClean="0"/>
              <a:t>доказима</a:t>
            </a:r>
            <a:endParaRPr lang="vi-VN" dirty="0" smtClean="0"/>
          </a:p>
          <a:p>
            <a:endParaRPr lang="sr-Cyrl-RS" dirty="0" smtClean="0"/>
          </a:p>
        </p:txBody>
      </p:sp>
    </p:spTree>
    <p:extLst>
      <p:ext uri="{BB962C8B-B14F-4D97-AF65-F5344CB8AC3E}">
        <p14:creationId xmlns:p14="http://schemas.microsoft.com/office/powerpoint/2010/main" val="1561849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Развој јавног здравља</a:t>
            </a:r>
            <a:endParaRPr lang="en-US" sz="3200" b="1" dirty="0"/>
          </a:p>
        </p:txBody>
      </p:sp>
      <p:sp>
        <p:nvSpPr>
          <p:cNvPr id="3" name="Content Placeholder 2"/>
          <p:cNvSpPr>
            <a:spLocks noGrp="1"/>
          </p:cNvSpPr>
          <p:nvPr>
            <p:ph idx="1"/>
          </p:nvPr>
        </p:nvSpPr>
        <p:spPr>
          <a:xfrm>
            <a:off x="334851" y="1326524"/>
            <a:ext cx="11018949" cy="4850439"/>
          </a:xfrm>
        </p:spPr>
        <p:txBody>
          <a:bodyPr>
            <a:normAutofit lnSpcReduction="10000"/>
          </a:bodyPr>
          <a:lstStyle/>
          <a:p>
            <a:r>
              <a:rPr lang="sr-Cyrl-RS" dirty="0" smtClean="0"/>
              <a:t>Зачетак развоја јабног здравља</a:t>
            </a:r>
          </a:p>
          <a:p>
            <a:pPr>
              <a:buNone/>
            </a:pPr>
            <a:r>
              <a:rPr lang="sr-Cyrl-RS" dirty="0" smtClean="0"/>
              <a:t> </a:t>
            </a:r>
          </a:p>
          <a:p>
            <a:r>
              <a:rPr lang="sr-Cyrl-RS" dirty="0" smtClean="0"/>
              <a:t>Египћани – претеча водоводног система 2000. пре н.е.</a:t>
            </a:r>
          </a:p>
          <a:p>
            <a:endParaRPr lang="sr-Cyrl-RS" dirty="0" smtClean="0"/>
          </a:p>
          <a:p>
            <a:r>
              <a:rPr lang="sr-Cyrl-RS" dirty="0" smtClean="0"/>
              <a:t>Хипократ – описао одређене заразне болести (велике богиње, дифтерију), увео појам епидемија, и фактове спољашње средине повезао са настанком болести- 400. година пре н.е.</a:t>
            </a:r>
          </a:p>
          <a:p>
            <a:endParaRPr lang="sr-Cyrl-RS" dirty="0" smtClean="0"/>
          </a:p>
          <a:p>
            <a:r>
              <a:rPr lang="sr-Cyrl-RS" dirty="0" smtClean="0"/>
              <a:t>Иако га обично повезују са индустријском револуцијом у 19. веку и следственим процватом у 20. веку принципи и вештине јавног здравља коришћени су вековима</a:t>
            </a:r>
          </a:p>
        </p:txBody>
      </p:sp>
    </p:spTree>
    <p:extLst>
      <p:ext uri="{BB962C8B-B14F-4D97-AF65-F5344CB8AC3E}">
        <p14:creationId xmlns:p14="http://schemas.microsoft.com/office/powerpoint/2010/main" val="1561849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5641"/>
          </a:xfrm>
        </p:spPr>
        <p:txBody>
          <a:bodyPr>
            <a:normAutofit/>
          </a:bodyPr>
          <a:lstStyle/>
          <a:p>
            <a:pPr algn="ctr"/>
            <a:r>
              <a:rPr lang="sr-Cyrl-RS" sz="3200" b="1" dirty="0" smtClean="0"/>
              <a:t>Четири фазе развоја науке и праксе јавног здравља</a:t>
            </a:r>
            <a:endParaRPr lang="en-US" sz="3200" b="1" dirty="0"/>
          </a:p>
        </p:txBody>
      </p:sp>
      <p:sp>
        <p:nvSpPr>
          <p:cNvPr id="3" name="Content Placeholder 2"/>
          <p:cNvSpPr>
            <a:spLocks noGrp="1"/>
          </p:cNvSpPr>
          <p:nvPr>
            <p:ph idx="1"/>
          </p:nvPr>
        </p:nvSpPr>
        <p:spPr>
          <a:xfrm>
            <a:off x="334851" y="1326524"/>
            <a:ext cx="11018949" cy="4850439"/>
          </a:xfrm>
        </p:spPr>
        <p:txBody>
          <a:bodyPr>
            <a:normAutofit/>
          </a:bodyPr>
          <a:lstStyle/>
          <a:p>
            <a:pPr marL="514350" indent="-514350">
              <a:buFont typeface="+mj-lt"/>
              <a:buAutoNum type="arabicParenR"/>
            </a:pPr>
            <a:r>
              <a:rPr lang="sr-Cyrl-RS" dirty="0" smtClean="0"/>
              <a:t>Фаза побољшања хигијенских и санитарних услова</a:t>
            </a:r>
          </a:p>
          <a:p>
            <a:pPr marL="514350" indent="-514350">
              <a:buFont typeface="+mj-lt"/>
              <a:buAutoNum type="arabicParenR"/>
            </a:pPr>
            <a:endParaRPr lang="sr-Cyrl-RS" dirty="0" smtClean="0"/>
          </a:p>
          <a:p>
            <a:pPr marL="514350" indent="-514350">
              <a:buFont typeface="+mj-lt"/>
              <a:buAutoNum type="arabicParenR"/>
            </a:pPr>
            <a:r>
              <a:rPr lang="sr-Cyrl-RS" dirty="0" smtClean="0"/>
              <a:t>Фаза индивидуалне здравствене заштите</a:t>
            </a:r>
          </a:p>
          <a:p>
            <a:pPr marL="514350" indent="-514350">
              <a:buFont typeface="+mj-lt"/>
              <a:buAutoNum type="arabicParenR"/>
            </a:pPr>
            <a:endParaRPr lang="sr-Cyrl-RS" dirty="0" smtClean="0"/>
          </a:p>
          <a:p>
            <a:pPr marL="514350" indent="-514350">
              <a:buFont typeface="+mj-lt"/>
              <a:buAutoNum type="arabicParenR"/>
            </a:pPr>
            <a:r>
              <a:rPr lang="sr-Cyrl-RS" dirty="0" smtClean="0"/>
              <a:t>Фаза терапијских поступака</a:t>
            </a:r>
          </a:p>
          <a:p>
            <a:pPr marL="514350" indent="-514350">
              <a:buFont typeface="+mj-lt"/>
              <a:buAutoNum type="arabicParenR"/>
            </a:pPr>
            <a:endParaRPr lang="sr-Cyrl-RS" dirty="0" smtClean="0"/>
          </a:p>
          <a:p>
            <a:pPr marL="514350" indent="-514350">
              <a:buFont typeface="+mj-lt"/>
              <a:buAutoNum type="arabicParenR"/>
            </a:pPr>
            <a:r>
              <a:rPr lang="sr-Cyrl-RS" dirty="0" smtClean="0"/>
              <a:t>Фаза новог јавног здравља</a:t>
            </a:r>
          </a:p>
        </p:txBody>
      </p:sp>
    </p:spTree>
    <p:extLst>
      <p:ext uri="{BB962C8B-B14F-4D97-AF65-F5344CB8AC3E}">
        <p14:creationId xmlns:p14="http://schemas.microsoft.com/office/powerpoint/2010/main" val="15618492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2341</TotalTime>
  <Words>2231</Words>
  <Application>Microsoft Office PowerPoint</Application>
  <PresentationFormat>Widescreen</PresentationFormat>
  <Paragraphs>271</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Calibri Light</vt:lpstr>
      <vt:lpstr>Office Theme</vt:lpstr>
      <vt:lpstr>Интегрисане академске студије фармације  Социјална фармација Тематска јединица бр.6 </vt:lpstr>
      <vt:lpstr>Дефиниције јавног здравља</vt:lpstr>
      <vt:lpstr>Дефиниције јавног здравља</vt:lpstr>
      <vt:lpstr>Дефиниције јавног здравља</vt:lpstr>
      <vt:lpstr>Дефиниције јавног здравља</vt:lpstr>
      <vt:lpstr>Јединствени принципи јавног здравља</vt:lpstr>
      <vt:lpstr>Начела јавног здравља</vt:lpstr>
      <vt:lpstr>Развој јавног здравља</vt:lpstr>
      <vt:lpstr>Четири фазе развоја науке и праксе јавног здравља</vt:lpstr>
      <vt:lpstr>Фаза побољшања хигијенских и санитарних услова</vt:lpstr>
      <vt:lpstr>Фаза индивидуалне здравствене заштите</vt:lpstr>
      <vt:lpstr>Фаза терапијских поступака</vt:lpstr>
      <vt:lpstr>Фаза новог јавног здравља</vt:lpstr>
      <vt:lpstr>Достигнућа јавног здравља у 20. веку</vt:lpstr>
      <vt:lpstr>Области јавног здравља</vt:lpstr>
      <vt:lpstr>Детерминанте здравља</vt:lpstr>
      <vt:lpstr>Фактори ризика повезани са животном средином</vt:lpstr>
      <vt:lpstr>Фактори ризика повезани са понашањем</vt:lpstr>
      <vt:lpstr>Биолошки фактори ризика</vt:lpstr>
      <vt:lpstr>Модификујући (реверзибилни) фактори ризика</vt:lpstr>
      <vt:lpstr>Немодификујући (иреверзибилни) фактори ризика</vt:lpstr>
      <vt:lpstr>Основне функције и услуге јавног здравља</vt:lpstr>
      <vt:lpstr>Основне функције и услуге јавног здравља</vt:lpstr>
      <vt:lpstr>Главне функције јавног здравља</vt:lpstr>
      <vt:lpstr>Основне функције јавног здравља</vt:lpstr>
      <vt:lpstr>Основне услуге јавног здравља</vt:lpstr>
      <vt:lpstr>Организације јавноздравствених служби</vt:lpstr>
      <vt:lpstr>Носиоци јавног здравља у Србији </vt:lpstr>
      <vt:lpstr>PowerPoint Presentation</vt:lpstr>
      <vt:lpstr>Изазови јавног здравља</vt:lpstr>
      <vt:lpstr>Промоција здравља</vt:lpstr>
      <vt:lpstr>Промоција здравља</vt:lpstr>
      <vt:lpstr>Улога фармацеута у области јавног здравља</vt:lpstr>
      <vt:lpstr>Улога фармацеута у области јавног здравља</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Интегрисане академске студије фармације Социјална фармација Тематска јединица бр.4</dc:title>
  <dc:creator>User</dc:creator>
  <cp:lastModifiedBy>User</cp:lastModifiedBy>
  <cp:revision>49</cp:revision>
  <dcterms:created xsi:type="dcterms:W3CDTF">2019-03-01T19:23:25Z</dcterms:created>
  <dcterms:modified xsi:type="dcterms:W3CDTF">2021-02-07T13:48:30Z</dcterms:modified>
</cp:coreProperties>
</file>